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01" r:id="rId6"/>
    <p:sldMasterId id="2147493614" r:id="rId7"/>
    <p:sldMasterId id="2147493627" r:id="rId8"/>
  </p:sldMasterIdLst>
  <p:notesMasterIdLst>
    <p:notesMasterId r:id="rId80"/>
  </p:notesMasterIdLst>
  <p:handoutMasterIdLst>
    <p:handoutMasterId r:id="rId81"/>
  </p:handoutMasterIdLst>
  <p:sldIdLst>
    <p:sldId id="959" r:id="rId9"/>
    <p:sldId id="961" r:id="rId10"/>
    <p:sldId id="952" r:id="rId11"/>
    <p:sldId id="824" r:id="rId12"/>
    <p:sldId id="826" r:id="rId13"/>
    <p:sldId id="827" r:id="rId14"/>
    <p:sldId id="878" r:id="rId15"/>
    <p:sldId id="831" r:id="rId16"/>
    <p:sldId id="834" r:id="rId17"/>
    <p:sldId id="879" r:id="rId18"/>
    <p:sldId id="832" r:id="rId19"/>
    <p:sldId id="880" r:id="rId20"/>
    <p:sldId id="833" r:id="rId21"/>
    <p:sldId id="851" r:id="rId22"/>
    <p:sldId id="836" r:id="rId23"/>
    <p:sldId id="837" r:id="rId24"/>
    <p:sldId id="949" r:id="rId25"/>
    <p:sldId id="881" r:id="rId26"/>
    <p:sldId id="932" r:id="rId27"/>
    <p:sldId id="882" r:id="rId28"/>
    <p:sldId id="835" r:id="rId29"/>
    <p:sldId id="852" r:id="rId30"/>
    <p:sldId id="828" r:id="rId31"/>
    <p:sldId id="897" r:id="rId32"/>
    <p:sldId id="898" r:id="rId33"/>
    <p:sldId id="894" r:id="rId34"/>
    <p:sldId id="895" r:id="rId35"/>
    <p:sldId id="899" r:id="rId36"/>
    <p:sldId id="421" r:id="rId37"/>
    <p:sldId id="339" r:id="rId38"/>
    <p:sldId id="900" r:id="rId39"/>
    <p:sldId id="343" r:id="rId40"/>
    <p:sldId id="344" r:id="rId41"/>
    <p:sldId id="345" r:id="rId42"/>
    <p:sldId id="347" r:id="rId43"/>
    <p:sldId id="348" r:id="rId44"/>
    <p:sldId id="346" r:id="rId45"/>
    <p:sldId id="901" r:id="rId46"/>
    <p:sldId id="902" r:id="rId47"/>
    <p:sldId id="904" r:id="rId48"/>
    <p:sldId id="905" r:id="rId49"/>
    <p:sldId id="909" r:id="rId50"/>
    <p:sldId id="908" r:id="rId51"/>
    <p:sldId id="910" r:id="rId52"/>
    <p:sldId id="906" r:id="rId53"/>
    <p:sldId id="427" r:id="rId54"/>
    <p:sldId id="337" r:id="rId55"/>
    <p:sldId id="338" r:id="rId56"/>
    <p:sldId id="364" r:id="rId57"/>
    <p:sldId id="340" r:id="rId58"/>
    <p:sldId id="341" r:id="rId59"/>
    <p:sldId id="912" r:id="rId60"/>
    <p:sldId id="911" r:id="rId61"/>
    <p:sldId id="907" r:id="rId62"/>
    <p:sldId id="916" r:id="rId63"/>
    <p:sldId id="917" r:id="rId64"/>
    <p:sldId id="918" r:id="rId65"/>
    <p:sldId id="365" r:id="rId66"/>
    <p:sldId id="919" r:id="rId67"/>
    <p:sldId id="920" r:id="rId68"/>
    <p:sldId id="349" r:id="rId69"/>
    <p:sldId id="921" r:id="rId70"/>
    <p:sldId id="922" r:id="rId71"/>
    <p:sldId id="923" r:id="rId72"/>
    <p:sldId id="924" r:id="rId73"/>
    <p:sldId id="927" r:id="rId74"/>
    <p:sldId id="925" r:id="rId75"/>
    <p:sldId id="926" r:id="rId76"/>
    <p:sldId id="963" r:id="rId77"/>
    <p:sldId id="930" r:id="rId78"/>
    <p:sldId id="957" r:id="rId7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0"/>
    <p:restoredTop sz="96793"/>
  </p:normalViewPr>
  <p:slideViewPr>
    <p:cSldViewPr snapToObjects="1">
      <p:cViewPr varScale="1">
        <p:scale>
          <a:sx n="204" d="100"/>
          <a:sy n="204" d="100"/>
        </p:scale>
        <p:origin x="200" y="280"/>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theme" Target="theme/theme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61" Type="http://schemas.openxmlformats.org/officeDocument/2006/relationships/slide" Target="slides/slide53.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1/14/23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1/14/23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20</a:t>
            </a:fld>
            <a:endParaRPr lang="en-US" altLang="en-US"/>
          </a:p>
        </p:txBody>
      </p:sp>
    </p:spTree>
    <p:extLst>
      <p:ext uri="{BB962C8B-B14F-4D97-AF65-F5344CB8AC3E}">
        <p14:creationId xmlns:p14="http://schemas.microsoft.com/office/powerpoint/2010/main" val="3597603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24</a:t>
            </a:fld>
            <a:endParaRPr lang="en-US" altLang="en-US"/>
          </a:p>
        </p:txBody>
      </p:sp>
    </p:spTree>
    <p:extLst>
      <p:ext uri="{BB962C8B-B14F-4D97-AF65-F5344CB8AC3E}">
        <p14:creationId xmlns:p14="http://schemas.microsoft.com/office/powerpoint/2010/main" val="3613710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26</a:t>
            </a:fld>
            <a:endParaRPr lang="en-US" altLang="en-US"/>
          </a:p>
        </p:txBody>
      </p:sp>
    </p:spTree>
    <p:extLst>
      <p:ext uri="{BB962C8B-B14F-4D97-AF65-F5344CB8AC3E}">
        <p14:creationId xmlns:p14="http://schemas.microsoft.com/office/powerpoint/2010/main" val="3998676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27</a:t>
            </a:fld>
            <a:endParaRPr lang="en-US" altLang="en-US"/>
          </a:p>
        </p:txBody>
      </p:sp>
    </p:spTree>
    <p:extLst>
      <p:ext uri="{BB962C8B-B14F-4D97-AF65-F5344CB8AC3E}">
        <p14:creationId xmlns:p14="http://schemas.microsoft.com/office/powerpoint/2010/main" val="3648480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28189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1671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6716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30782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6757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54D2032-F7A1-47FB-8029-FF01734C1A45}" type="slidenum">
              <a:rPr lang="en-US" altLang="en-US" sz="1200"/>
              <a:pPr/>
              <a:t>35</a:t>
            </a:fld>
            <a:endParaRPr lang="en-US" altLang="en-US"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71562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3333147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5D6698B-82E8-4243-BAB0-D6783EE2B84F}" type="slidenum">
              <a:rPr lang="en-US" altLang="en-US" sz="1200"/>
              <a:pPr/>
              <a:t>36</a:t>
            </a:fld>
            <a:endParaRPr lang="en-US" altLang="en-US" sz="12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40466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5302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70466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45</a:t>
            </a:fld>
            <a:endParaRPr lang="en-US" altLang="en-US"/>
          </a:p>
        </p:txBody>
      </p:sp>
    </p:spTree>
    <p:extLst>
      <p:ext uri="{BB962C8B-B14F-4D97-AF65-F5344CB8AC3E}">
        <p14:creationId xmlns:p14="http://schemas.microsoft.com/office/powerpoint/2010/main" val="3909850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9358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2581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98949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064963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6230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28292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04788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56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45745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57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4619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58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372463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59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97983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681969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61</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734323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63</a:t>
            </a:fld>
            <a:endParaRPr lang="en-US" altLang="en-US"/>
          </a:p>
        </p:txBody>
      </p:sp>
    </p:spTree>
    <p:extLst>
      <p:ext uri="{BB962C8B-B14F-4D97-AF65-F5344CB8AC3E}">
        <p14:creationId xmlns:p14="http://schemas.microsoft.com/office/powerpoint/2010/main" val="25747871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46180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71</a:t>
            </a:fld>
            <a:endParaRPr lang="en-US" altLang="en-US"/>
          </a:p>
        </p:txBody>
      </p:sp>
    </p:spTree>
    <p:extLst>
      <p:ext uri="{BB962C8B-B14F-4D97-AF65-F5344CB8AC3E}">
        <p14:creationId xmlns:p14="http://schemas.microsoft.com/office/powerpoint/2010/main" val="2712495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7</a:t>
            </a:fld>
            <a:endParaRPr lang="en-US" altLang="en-US"/>
          </a:p>
        </p:txBody>
      </p:sp>
    </p:spTree>
    <p:extLst>
      <p:ext uri="{BB962C8B-B14F-4D97-AF65-F5344CB8AC3E}">
        <p14:creationId xmlns:p14="http://schemas.microsoft.com/office/powerpoint/2010/main" val="399842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10</a:t>
            </a:fld>
            <a:endParaRPr lang="en-US" altLang="en-US"/>
          </a:p>
        </p:txBody>
      </p:sp>
    </p:spTree>
    <p:extLst>
      <p:ext uri="{BB962C8B-B14F-4D97-AF65-F5344CB8AC3E}">
        <p14:creationId xmlns:p14="http://schemas.microsoft.com/office/powerpoint/2010/main" val="1324963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12</a:t>
            </a:fld>
            <a:endParaRPr lang="en-US" altLang="en-US"/>
          </a:p>
        </p:txBody>
      </p:sp>
    </p:spTree>
    <p:extLst>
      <p:ext uri="{BB962C8B-B14F-4D97-AF65-F5344CB8AC3E}">
        <p14:creationId xmlns:p14="http://schemas.microsoft.com/office/powerpoint/2010/main" val="2349888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18</a:t>
            </a:fld>
            <a:endParaRPr lang="en-US" altLang="en-US"/>
          </a:p>
        </p:txBody>
      </p:sp>
    </p:spTree>
    <p:extLst>
      <p:ext uri="{BB962C8B-B14F-4D97-AF65-F5344CB8AC3E}">
        <p14:creationId xmlns:p14="http://schemas.microsoft.com/office/powerpoint/2010/main" val="2322535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934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9607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5400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12670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90935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404722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820191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03300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52717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71809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879891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275791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349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7691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97685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4678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1836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0572266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93247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61608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530907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026683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31637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66816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9486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33804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29809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254142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412328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526691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1/14/23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64437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3735630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3835294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143305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8477426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978033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42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950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013092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01420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1/14/23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90515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45888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348410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965515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831261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45802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8597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7285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1/14/23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1/14/23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1/14/23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14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2.jpe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(S23):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175930"/>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 id="2147493596" r:id="rId9"/>
    <p:sldLayoutId id="2147493597" r:id="rId10"/>
    <p:sldLayoutId id="2147493598" r:id="rId11"/>
    <p:sldLayoutId id="2147493599" r:id="rId12"/>
    <p:sldLayoutId id="2147493600"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469281"/>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4880062"/>
      </p:ext>
    </p:extLst>
  </p:cSld>
  <p:clrMap bg1="lt1" tx1="dk1" bg2="lt2" tx2="dk2" accent1="accent1" accent2="accent2" accent3="accent3" accent4="accent4" accent5="accent5" accent6="accent6" hlink="hlink" folHlink="folHlink"/>
  <p:sldLayoutIdLst>
    <p:sldLayoutId id="2147493615" r:id="rId1"/>
    <p:sldLayoutId id="2147493616" r:id="rId2"/>
    <p:sldLayoutId id="2147493617" r:id="rId3"/>
    <p:sldLayoutId id="2147493618" r:id="rId4"/>
    <p:sldLayoutId id="2147493619" r:id="rId5"/>
    <p:sldLayoutId id="2147493620" r:id="rId6"/>
    <p:sldLayoutId id="2147493621" r:id="rId7"/>
    <p:sldLayoutId id="2147493622" r:id="rId8"/>
    <p:sldLayoutId id="2147493623" r:id="rId9"/>
    <p:sldLayoutId id="2147493624" r:id="rId10"/>
    <p:sldLayoutId id="2147493625" r:id="rId11"/>
    <p:sldLayoutId id="214749362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03851"/>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8" Type="http://schemas.openxmlformats.org/officeDocument/2006/relationships/hyperlink" Target="https://dev.mysql.com/doc/mysql-installer/en/server-authentication-method.html" TargetMode="External"/><Relationship Id="rId3" Type="http://schemas.openxmlformats.org/officeDocument/2006/relationships/hyperlink" Target="https://docs.anaconda.com/anaconda/" TargetMode="External"/><Relationship Id="rId7" Type="http://schemas.openxmlformats.org/officeDocument/2006/relationships/hyperlink" Target="https://dev.mysql.com/downloads/mysql/" TargetMode="External"/><Relationship Id="rId2" Type="http://schemas.openxmlformats.org/officeDocument/2006/relationships/hyperlink" Target="https://www.db-book.com/" TargetMode="External"/><Relationship Id="rId1" Type="http://schemas.openxmlformats.org/officeDocument/2006/relationships/slideLayout" Target="../slideLayouts/slideLayout1.xml"/><Relationship Id="rId6" Type="http://schemas.openxmlformats.org/officeDocument/2006/relationships/hyperlink" Target="https://www.jetbrains.com/pycharm/" TargetMode="External"/><Relationship Id="rId5" Type="http://schemas.openxmlformats.org/officeDocument/2006/relationships/hyperlink" Target="https://www.jetbrains.com/datagrip/" TargetMode="External"/><Relationship Id="rId4" Type="http://schemas.openxmlformats.org/officeDocument/2006/relationships/hyperlink" Target="https://www.jetbrains.com/community/education/#student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12.tiff"/><Relationship Id="rId1" Type="http://schemas.openxmlformats.org/officeDocument/2006/relationships/slideLayout" Target="../slideLayouts/slideLayout1.xml"/><Relationship Id="rId6" Type="http://schemas.openxmlformats.org/officeDocument/2006/relationships/image" Target="../media/image14.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hyperlink" Target="https://vertabelo.com/" TargetMode="External"/><Relationship Id="rId2" Type="http://schemas.openxmlformats.org/officeDocument/2006/relationships/hyperlink" Target="https://www.lucidchart.com/" TargetMode="Externa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hyperlink" Target="https://www.lucidchart.com/pages/er-diagrams"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35.xml"/><Relationship Id="rId4" Type="http://schemas.openxmlformats.org/officeDocument/2006/relationships/image" Target="../media/image31.jpeg"/></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hyperlink" Target="https://dbis-uibk.github.io/relax/calc/gist/4f7866c17624ca9dfa85ed2482078be8/relax-silberschatz-english.txt/0" TargetMode="External"/><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2" Type="http://schemas.openxmlformats.org/officeDocument/2006/relationships/hyperlink" Target="mailto:cynthia@cs.columbia.edu"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edstem.org/us/courses/27172/discussion/" TargetMode="External"/><Relationship Id="rId7" Type="http://schemas.openxmlformats.org/officeDocument/2006/relationships/hyperlink" Target="https://bit.ly/W4111-S23-Calendar" TargetMode="External"/><Relationship Id="rId2" Type="http://schemas.openxmlformats.org/officeDocument/2006/relationships/hyperlink" Target="https://edstem.org/us/courses/32981/discussion/" TargetMode="External"/><Relationship Id="rId1" Type="http://schemas.openxmlformats.org/officeDocument/2006/relationships/slideLayout" Target="../slideLayouts/slideLayout1.xml"/><Relationship Id="rId6" Type="http://schemas.openxmlformats.org/officeDocument/2006/relationships/hyperlink" Target="https://donald-f-ferguson.github.io/Intro_to_Databases_S23/" TargetMode="External"/><Relationship Id="rId5" Type="http://schemas.openxmlformats.org/officeDocument/2006/relationships/hyperlink" Target="https://github.com/donald-f-ferguson/Intro_to_Databases_S23" TargetMode="External"/><Relationship Id="rId4" Type="http://schemas.openxmlformats.org/officeDocument/2006/relationships/hyperlink" Target="https://join.slack.com/t/dff-columbia/shared_invite/zt-1mxup4vn5-EE2vyai0Si31mG7M7Wx0Z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2023</a:t>
            </a:r>
            <a:br>
              <a:rPr lang="en-US" altLang="en-US" sz="3200" i="1" dirty="0"/>
            </a:br>
            <a:r>
              <a:rPr lang="en-US" altLang="en-US" sz="2800" i="1" dirty="0"/>
              <a:t>Lecture 1: Introduction and Foundational Concepts (V1.0)</a:t>
            </a:r>
          </a:p>
          <a:p>
            <a:pPr algn="ct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3019420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600" dirty="0"/>
              <a:t>40 years in computer science industry:</a:t>
            </a:r>
          </a:p>
          <a:p>
            <a:pPr lvl="1"/>
            <a:r>
              <a:rPr lang="en-US" sz="1400" dirty="0"/>
              <a:t>IBM Fellow</a:t>
            </a:r>
          </a:p>
          <a:p>
            <a:pPr lvl="1"/>
            <a:r>
              <a:rPr lang="en-US" sz="1400" dirty="0"/>
              <a:t>Microsoft Technical Fellow</a:t>
            </a:r>
          </a:p>
          <a:p>
            <a:pPr lvl="1"/>
            <a:r>
              <a:rPr lang="en-US" sz="1400" dirty="0"/>
              <a:t>Chief Technology Officer, CA technologies</a:t>
            </a:r>
          </a:p>
          <a:p>
            <a:pPr lvl="1"/>
            <a:r>
              <a:rPr lang="en-US" sz="1400" dirty="0"/>
              <a:t>Dell Senior Technical Fellow.</a:t>
            </a:r>
          </a:p>
          <a:p>
            <a:pPr lvl="1"/>
            <a:r>
              <a:rPr lang="en-US" sz="1400" dirty="0"/>
              <a:t>CTO, Co-Founder, </a:t>
            </a:r>
            <a:r>
              <a:rPr lang="en-US" sz="1400" dirty="0">
                <a:hlinkClick r:id="rId2"/>
              </a:rPr>
              <a:t>Seeka.tv</a:t>
            </a:r>
            <a:endParaRPr lang="en-US" sz="1400" dirty="0"/>
          </a:p>
          <a:p>
            <a:pPr lvl="1"/>
            <a:r>
              <a:rPr lang="en-US" sz="1400" dirty="0"/>
              <a:t>Ansys Fellow</a:t>
            </a:r>
          </a:p>
          <a:p>
            <a:r>
              <a:rPr lang="en-US" sz="1600" dirty="0"/>
              <a:t>Academic experience:</a:t>
            </a:r>
          </a:p>
          <a:p>
            <a:pPr lvl="1"/>
            <a:r>
              <a:rPr lang="en-US" sz="1400" dirty="0"/>
              <a:t>BA, MS, Ph.D., Computer Science, Columbia University</a:t>
            </a:r>
          </a:p>
          <a:p>
            <a:pPr lvl="1"/>
            <a:r>
              <a:rPr lang="en-US" sz="1400" dirty="0"/>
              <a:t>Approx. 18 semesters as an Adjunct Professor</a:t>
            </a:r>
          </a:p>
          <a:p>
            <a:pPr lvl="1"/>
            <a:r>
              <a:rPr lang="en-US" sz="1400" dirty="0"/>
              <a:t>Fulltime Professor of Professional Practice in CS (2018)</a:t>
            </a:r>
          </a:p>
          <a:p>
            <a:pPr lvl="1"/>
            <a:r>
              <a:rPr lang="en-US" sz="1400" dirty="0"/>
              <a:t>Courses:</a:t>
            </a:r>
          </a:p>
          <a:p>
            <a:pPr lvl="2"/>
            <a:r>
              <a:rPr lang="en-US" sz="1200" dirty="0"/>
              <a:t>E1006: Intro. to Computing</a:t>
            </a:r>
          </a:p>
          <a:p>
            <a:pPr lvl="2"/>
            <a:r>
              <a:rPr lang="en-US" sz="1200" dirty="0"/>
              <a:t>W4111: Intro. to Databases</a:t>
            </a:r>
          </a:p>
          <a:p>
            <a:pPr lvl="2"/>
            <a:r>
              <a:rPr lang="en-US" sz="1200" dirty="0"/>
              <a:t>E6998, E6156: Advanced Topics in SW Engineering (Cloud Computing)</a:t>
            </a:r>
          </a:p>
          <a:p>
            <a:r>
              <a:rPr lang="en-US" sz="16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student</a:t>
            </a:r>
          </a:p>
          <a:p>
            <a:pPr marL="742950" lvl="1" indent="-285750">
              <a:buFont typeface="Arial" panose="020B0604020202020204" pitchFamily="34" charset="0"/>
              <a:buChar char="•"/>
            </a:pPr>
            <a:r>
              <a:rPr lang="en-US" sz="1200" dirty="0"/>
              <a:t>2019 Barnard Graduate</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endParaRPr lang="en-US" sz="1200" dirty="0"/>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Tree>
    <p:extLst>
      <p:ext uri="{BB962C8B-B14F-4D97-AF65-F5344CB8AC3E}">
        <p14:creationId xmlns:p14="http://schemas.microsoft.com/office/powerpoint/2010/main" val="763125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the Course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1980663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202172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369096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2351455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course’s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854224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3667509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Environment</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314032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a:t>
            </a:r>
            <a:endParaRPr lang="en-US" sz="1400" dirty="0"/>
          </a:p>
          <a:p>
            <a:pPr lvl="1">
              <a:spcBef>
                <a:spcPts val="0"/>
              </a:spcBef>
              <a:spcAft>
                <a:spcPts val="200"/>
              </a:spcAft>
            </a:pPr>
            <a:r>
              <a:rPr lang="en-US" sz="1400" dirty="0"/>
              <a:t>Textbooks are expensive. You can easily get through the course using website, lecture material, ... ...</a:t>
            </a:r>
            <a:br>
              <a:rPr lang="en-US" sz="1400" dirty="0"/>
            </a:br>
            <a:endParaRPr lang="en-US" sz="1400" dirty="0"/>
          </a:p>
          <a:p>
            <a:pPr>
              <a:spcBef>
                <a:spcPts val="0"/>
              </a:spcBef>
              <a:spcAft>
                <a:spcPts val="200"/>
              </a:spcAft>
            </a:pPr>
            <a:r>
              <a:rPr lang="en-US" sz="1600" dirty="0"/>
              <a:t>Install a new, most recent, </a:t>
            </a:r>
            <a:r>
              <a:rPr lang="en-US" sz="1600" u="sng" dirty="0"/>
              <a:t>isolated/single user </a:t>
            </a:r>
            <a:r>
              <a:rPr lang="en-US" sz="1600" dirty="0"/>
              <a:t>instance of Anaconda environment.</a:t>
            </a:r>
          </a:p>
          <a:p>
            <a:pPr lvl="1">
              <a:spcBef>
                <a:spcPts val="0"/>
              </a:spcBef>
              <a:spcAft>
                <a:spcPts val="200"/>
              </a:spcAft>
            </a:pPr>
            <a:r>
              <a:rPr lang="en-US" sz="1400" b="1" dirty="0"/>
              <a:t>Install just for yourself and within your home directory.</a:t>
            </a:r>
          </a:p>
          <a:p>
            <a:pPr lvl="1">
              <a:spcBef>
                <a:spcPts val="0"/>
              </a:spcBef>
              <a:spcAft>
                <a:spcPts val="200"/>
              </a:spcAft>
            </a:pPr>
            <a:r>
              <a:rPr lang="en-US" sz="1400" dirty="0"/>
              <a:t>You must install the most </a:t>
            </a:r>
            <a:r>
              <a:rPr lang="en-US" sz="1400" dirty="0">
                <a:hlinkClick r:id="rId3"/>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br>
              <a:rPr lang="en-US" sz="1400" dirty="0"/>
            </a:br>
            <a:endParaRPr lang="en-US" sz="1400" dirty="0"/>
          </a:p>
          <a:p>
            <a:pPr>
              <a:spcBef>
                <a:spcPts val="0"/>
              </a:spcBef>
              <a:spcAft>
                <a:spcPts val="200"/>
              </a:spcAft>
            </a:pPr>
            <a:r>
              <a:rPr lang="en-US" sz="1600" dirty="0"/>
              <a:t>Development environments: Students are entitled to a free, annual </a:t>
            </a:r>
            <a:r>
              <a:rPr lang="en-US" sz="1600" dirty="0">
                <a:hlinkClick r:id="rId4"/>
              </a:rPr>
              <a:t>JetBrains professional license</a:t>
            </a:r>
            <a:r>
              <a:rPr lang="en-US" sz="1600" dirty="0"/>
              <a:t>.</a:t>
            </a:r>
          </a:p>
          <a:p>
            <a:pPr lvl="1">
              <a:spcBef>
                <a:spcPts val="0"/>
              </a:spcBef>
              <a:spcAft>
                <a:spcPts val="200"/>
              </a:spcAft>
            </a:pPr>
            <a:r>
              <a:rPr lang="en-US" sz="1400" dirty="0"/>
              <a:t>Students have had problems with MySQL Workbench. We will use </a:t>
            </a:r>
            <a:r>
              <a:rPr lang="en-US" sz="1400" dirty="0">
                <a:hlinkClick r:id="rId5"/>
              </a:rPr>
              <a:t>DataGrip</a:t>
            </a:r>
            <a:r>
              <a:rPr lang="en-US" sz="1400" dirty="0"/>
              <a:t>. Please install.</a:t>
            </a:r>
          </a:p>
          <a:p>
            <a:pPr lvl="1">
              <a:spcBef>
                <a:spcPts val="0"/>
              </a:spcBef>
              <a:spcAft>
                <a:spcPts val="200"/>
              </a:spcAft>
            </a:pPr>
            <a:r>
              <a:rPr lang="en-US" sz="1400" dirty="0"/>
              <a:t>Installing </a:t>
            </a:r>
            <a:r>
              <a:rPr lang="en-US" sz="1400" dirty="0">
                <a:hlinkClick r:id="rId6"/>
              </a:rPr>
              <a:t>PyCharm</a:t>
            </a:r>
            <a:r>
              <a:rPr lang="en-US" sz="1400" dirty="0"/>
              <a:t> is recommended for all and required for the programming track.</a:t>
            </a:r>
          </a:p>
          <a:p>
            <a:pPr lvl="1">
              <a:spcBef>
                <a:spcPts val="0"/>
              </a:spcBef>
              <a:spcAft>
                <a:spcPts val="200"/>
              </a:spcAft>
            </a:pPr>
            <a:endParaRPr lang="en-US" sz="1400" dirty="0"/>
          </a:p>
          <a:p>
            <a:pPr>
              <a:spcBef>
                <a:spcPts val="0"/>
              </a:spcBef>
              <a:spcAft>
                <a:spcPts val="200"/>
              </a:spcAft>
            </a:pPr>
            <a:r>
              <a:rPr lang="en-US" sz="1600" dirty="0"/>
              <a:t>Install </a:t>
            </a:r>
            <a:r>
              <a:rPr lang="en-US" sz="1600" dirty="0">
                <a:hlinkClick r:id="rId7"/>
              </a:rPr>
              <a:t>MySQL Server Community Edition</a:t>
            </a:r>
            <a:r>
              <a:rPr lang="en-US" sz="1600" dirty="0"/>
              <a:t>.</a:t>
            </a:r>
          </a:p>
          <a:p>
            <a:pPr lvl="1">
              <a:spcBef>
                <a:spcPts val="0"/>
              </a:spcBef>
              <a:spcAft>
                <a:spcPts val="200"/>
              </a:spcAft>
            </a:pPr>
            <a:r>
              <a:rPr lang="en-US" sz="1400" dirty="0"/>
              <a:t>When prompted, choose </a:t>
            </a:r>
            <a:r>
              <a:rPr lang="en-US" sz="1400" dirty="0">
                <a:hlinkClick r:id="rId8"/>
              </a:rPr>
              <a:t>legacy authentication </a:t>
            </a:r>
            <a:r>
              <a:rPr lang="en-US" sz="1400" dirty="0"/>
              <a:t>method.</a:t>
            </a:r>
          </a:p>
          <a:p>
            <a:pPr lvl="1">
              <a:spcBef>
                <a:spcPts val="0"/>
              </a:spcBef>
              <a:spcAft>
                <a:spcPts val="200"/>
              </a:spcAft>
            </a:pPr>
            <a:r>
              <a:rPr lang="en-US" sz="1400" dirty="0"/>
              <a:t>Set your root password to </a:t>
            </a:r>
            <a:r>
              <a:rPr lang="en-US" sz="1400" b="1" dirty="0" err="1"/>
              <a:t>dbuserdbuser</a:t>
            </a:r>
            <a:r>
              <a:rPr lang="en-US" sz="1400" b="1" dirty="0"/>
              <a:t>. (Remember your user name and password)</a:t>
            </a:r>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Tree>
    <p:extLst>
      <p:ext uri="{BB962C8B-B14F-4D97-AF65-F5344CB8AC3E}">
        <p14:creationId xmlns:p14="http://schemas.microsoft.com/office/powerpoint/2010/main" val="1859010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2023</a:t>
            </a:r>
            <a:br>
              <a:rPr lang="en-US" altLang="en-US" sz="3200" i="1" dirty="0"/>
            </a:br>
            <a:r>
              <a:rPr lang="en-US" altLang="en-US" sz="2800" i="1" dirty="0"/>
              <a:t>Lecture 1: Introduction and Foundational Concepts (V1.0)</a:t>
            </a:r>
          </a:p>
          <a:p>
            <a:pPr algn="ct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
        <p:nvSpPr>
          <p:cNvPr id="3" name="Rectangle: Rounded Corners 2">
            <a:extLst>
              <a:ext uri="{FF2B5EF4-FFF2-40B4-BE49-F238E27FC236}">
                <a16:creationId xmlns:a16="http://schemas.microsoft.com/office/drawing/2014/main" id="{B0CE8954-31EF-A07B-514C-05421E4DCE1B}"/>
              </a:ext>
            </a:extLst>
          </p:cNvPr>
          <p:cNvSpPr/>
          <p:nvPr/>
        </p:nvSpPr>
        <p:spPr>
          <a:xfrm>
            <a:off x="2209800" y="1581150"/>
            <a:ext cx="5715000" cy="26670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rgbClr val="FFFF00"/>
                </a:solidFill>
              </a:rPr>
              <a:t>We will start in a few minutes.</a:t>
            </a:r>
          </a:p>
        </p:txBody>
      </p:sp>
    </p:spTree>
    <p:extLst>
      <p:ext uri="{BB962C8B-B14F-4D97-AF65-F5344CB8AC3E}">
        <p14:creationId xmlns:p14="http://schemas.microsoft.com/office/powerpoint/2010/main" val="974805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3222463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41B52-9E31-A642-82DA-85E37D8CE408}"/>
              </a:ext>
            </a:extLst>
          </p:cNvPr>
          <p:cNvSpPr>
            <a:spLocks noGrp="1"/>
          </p:cNvSpPr>
          <p:nvPr>
            <p:ph idx="1"/>
          </p:nvPr>
        </p:nvSpPr>
        <p:spPr>
          <a:xfrm>
            <a:off x="152400" y="514350"/>
            <a:ext cx="8839200" cy="4180270"/>
          </a:xfrm>
        </p:spPr>
        <p:txBody>
          <a:bodyPr/>
          <a:lstStyle/>
          <a:p>
            <a:pPr>
              <a:spcBef>
                <a:spcPts val="0"/>
              </a:spcBef>
              <a:spcAft>
                <a:spcPts val="100"/>
              </a:spcAft>
            </a:pPr>
            <a:r>
              <a:rPr lang="en-US" sz="1800" dirty="0"/>
              <a:t>Point value of assignments and exams</a:t>
            </a:r>
          </a:p>
          <a:p>
            <a:pPr lvl="1">
              <a:spcBef>
                <a:spcPts val="0"/>
              </a:spcBef>
              <a:spcAft>
                <a:spcPts val="100"/>
              </a:spcAft>
            </a:pPr>
            <a:r>
              <a:rPr lang="en-US" sz="1600" dirty="0"/>
              <a:t>50%: Homework assignments:</a:t>
            </a:r>
          </a:p>
          <a:p>
            <a:pPr lvl="2">
              <a:spcBef>
                <a:spcPts val="0"/>
              </a:spcBef>
              <a:spcAft>
                <a:spcPts val="100"/>
              </a:spcAft>
            </a:pPr>
            <a:r>
              <a:rPr lang="en-US" sz="1400" dirty="0"/>
              <a:t>5 HWs, approximately one HW every two-three weeks. </a:t>
            </a:r>
          </a:p>
          <a:p>
            <a:pPr lvl="2">
              <a:spcBef>
                <a:spcPts val="0"/>
              </a:spcBef>
              <a:spcAft>
                <a:spcPts val="100"/>
              </a:spcAft>
            </a:pPr>
            <a:r>
              <a:rPr lang="en-US" sz="1400" dirty="0"/>
              <a:t>Each is worth 10. We will sometimes break a HW into a couple of subparts.</a:t>
            </a:r>
          </a:p>
          <a:p>
            <a:pPr lvl="1">
              <a:spcBef>
                <a:spcPts val="0"/>
              </a:spcBef>
              <a:spcAft>
                <a:spcPts val="100"/>
              </a:spcAft>
            </a:pPr>
            <a:r>
              <a:rPr lang="en-US" sz="1600" dirty="0"/>
              <a:t>Homework format:</a:t>
            </a:r>
          </a:p>
          <a:p>
            <a:pPr lvl="2">
              <a:spcBef>
                <a:spcPts val="0"/>
              </a:spcBef>
              <a:spcAft>
                <a:spcPts val="100"/>
              </a:spcAft>
            </a:pPr>
            <a:r>
              <a:rPr lang="en-US" sz="1400" dirty="0"/>
              <a:t>Common to all tracks:</a:t>
            </a:r>
          </a:p>
          <a:p>
            <a:pPr lvl="3">
              <a:spcBef>
                <a:spcPts val="0"/>
              </a:spcBef>
              <a:spcAft>
                <a:spcPts val="100"/>
              </a:spcAft>
            </a:pPr>
            <a:r>
              <a:rPr lang="en-US" sz="1200" dirty="0"/>
              <a:t>Questions requiring written answers and diagrams.</a:t>
            </a:r>
          </a:p>
          <a:p>
            <a:pPr lvl="3">
              <a:spcBef>
                <a:spcPts val="0"/>
              </a:spcBef>
              <a:spcAft>
                <a:spcPts val="100"/>
              </a:spcAft>
            </a:pPr>
            <a:r>
              <a:rPr lang="en-US" sz="1200" dirty="0"/>
              <a:t>Implement/execute/test various database operations required to solve a use case/question.</a:t>
            </a:r>
          </a:p>
          <a:p>
            <a:pPr lvl="3">
              <a:spcBef>
                <a:spcPts val="0"/>
              </a:spcBef>
              <a:spcAft>
                <a:spcPts val="100"/>
              </a:spcAft>
            </a:pPr>
            <a:r>
              <a:rPr lang="en-US" sz="1200" dirty="0"/>
              <a:t>Format will be an </a:t>
            </a:r>
            <a:r>
              <a:rPr lang="en-US" sz="1200" dirty="0" err="1"/>
              <a:t>iPython</a:t>
            </a:r>
            <a:r>
              <a:rPr lang="en-US" sz="1200" dirty="0"/>
              <a:t>/</a:t>
            </a:r>
            <a:r>
              <a:rPr lang="en-US" sz="1200" dirty="0" err="1"/>
              <a:t>Jupyter</a:t>
            </a:r>
            <a:r>
              <a:rPr lang="en-US" sz="1200" dirty="0"/>
              <a:t> Notebook.</a:t>
            </a:r>
          </a:p>
          <a:p>
            <a:pPr lvl="2">
              <a:spcBef>
                <a:spcPts val="0"/>
              </a:spcBef>
              <a:spcAft>
                <a:spcPts val="100"/>
              </a:spcAft>
            </a:pPr>
            <a:r>
              <a:rPr lang="en-US" sz="1400" dirty="0"/>
              <a:t>Track specific: Incremental development of a project:</a:t>
            </a:r>
          </a:p>
          <a:p>
            <a:pPr lvl="3">
              <a:spcBef>
                <a:spcPts val="0"/>
              </a:spcBef>
              <a:spcAft>
                <a:spcPts val="100"/>
              </a:spcAft>
            </a:pPr>
            <a:r>
              <a:rPr lang="en-US" sz="1200" dirty="0"/>
              <a:t>Programming track – web application.</a:t>
            </a:r>
          </a:p>
          <a:p>
            <a:pPr lvl="3">
              <a:spcBef>
                <a:spcPts val="0"/>
              </a:spcBef>
              <a:spcAft>
                <a:spcPts val="100"/>
              </a:spcAft>
            </a:pPr>
            <a:r>
              <a:rPr lang="en-US" sz="1200" dirty="0"/>
              <a:t>Non-programming track – data analysis/visualization.</a:t>
            </a:r>
          </a:p>
          <a:p>
            <a:pPr lvl="2">
              <a:spcBef>
                <a:spcPts val="0"/>
              </a:spcBef>
              <a:spcAft>
                <a:spcPts val="100"/>
              </a:spcAft>
            </a:pPr>
            <a:r>
              <a:rPr lang="en-US" sz="1400" dirty="0"/>
              <a:t>You receive a total of </a:t>
            </a:r>
            <a:r>
              <a:rPr lang="en-US" sz="1400" b="1" dirty="0"/>
              <a:t>five</a:t>
            </a:r>
            <a:r>
              <a:rPr lang="en-US" sz="1400" dirty="0"/>
              <a:t> late submission days that you can use during the semester.</a:t>
            </a:r>
          </a:p>
          <a:p>
            <a:pPr>
              <a:spcBef>
                <a:spcPts val="0"/>
              </a:spcBef>
              <a:spcAft>
                <a:spcPts val="100"/>
              </a:spcAft>
            </a:pPr>
            <a:r>
              <a:rPr lang="en-US" sz="1800" dirty="0"/>
              <a:t>Exams: Both the midterm and final have an in-class and take-home element.</a:t>
            </a:r>
          </a:p>
          <a:p>
            <a:pPr lvl="1">
              <a:spcBef>
                <a:spcPts val="0"/>
              </a:spcBef>
              <a:spcAft>
                <a:spcPts val="100"/>
              </a:spcAft>
            </a:pPr>
            <a:r>
              <a:rPr lang="en-US" sz="1600" dirty="0"/>
              <a:t>20% of grade is midterm exam score.</a:t>
            </a:r>
          </a:p>
          <a:p>
            <a:pPr lvl="1">
              <a:spcBef>
                <a:spcPts val="0"/>
              </a:spcBef>
              <a:spcAft>
                <a:spcPts val="100"/>
              </a:spcAft>
            </a:pPr>
            <a:r>
              <a:rPr lang="en-US" sz="1600" dirty="0"/>
              <a:t>30% is final exam score.</a:t>
            </a:r>
          </a:p>
          <a:p>
            <a:pPr>
              <a:spcBef>
                <a:spcPts val="0"/>
              </a:spcBef>
              <a:spcAft>
                <a:spcPts val="100"/>
              </a:spcAft>
            </a:pPr>
            <a:r>
              <a:rPr lang="en-US" sz="1800" dirty="0"/>
              <a:t>97-100 points is </a:t>
            </a:r>
            <a:r>
              <a:rPr lang="en-US" sz="1800" b="1" dirty="0"/>
              <a:t>an A.</a:t>
            </a:r>
            <a:r>
              <a:rPr lang="en-US" sz="1800" dirty="0"/>
              <a:t> There are opportunities to get extra-credit.</a:t>
            </a:r>
          </a:p>
          <a:p>
            <a:pPr>
              <a:spcBef>
                <a:spcPts val="0"/>
              </a:spcBef>
              <a:spcAft>
                <a:spcPts val="100"/>
              </a:spcAft>
            </a:pPr>
            <a:endParaRPr lang="en-US" sz="1800" dirty="0"/>
          </a:p>
        </p:txBody>
      </p:sp>
      <p:sp>
        <p:nvSpPr>
          <p:cNvPr id="3" name="Title 2">
            <a:extLst>
              <a:ext uri="{FF2B5EF4-FFF2-40B4-BE49-F238E27FC236}">
                <a16:creationId xmlns:a16="http://schemas.microsoft.com/office/drawing/2014/main" id="{DD3CE5AB-2AC7-924A-9DBC-FEF8214717F3}"/>
              </a:ext>
            </a:extLst>
          </p:cNvPr>
          <p:cNvSpPr>
            <a:spLocks noGrp="1"/>
          </p:cNvSpPr>
          <p:nvPr>
            <p:ph type="title"/>
          </p:nvPr>
        </p:nvSpPr>
        <p:spPr/>
        <p:txBody>
          <a:bodyPr/>
          <a:lstStyle/>
          <a:p>
            <a:r>
              <a:rPr lang="en-US" dirty="0"/>
              <a:t>Assignments, Exams, Grading</a:t>
            </a:r>
          </a:p>
        </p:txBody>
      </p:sp>
      <p:sp>
        <p:nvSpPr>
          <p:cNvPr id="4" name="TextBox 3">
            <a:extLst>
              <a:ext uri="{FF2B5EF4-FFF2-40B4-BE49-F238E27FC236}">
                <a16:creationId xmlns:a16="http://schemas.microsoft.com/office/drawing/2014/main" id="{EADF23C3-EDB5-2A4A-AABD-2E968C3FF612}"/>
              </a:ext>
            </a:extLst>
          </p:cNvPr>
          <p:cNvSpPr txBox="1"/>
          <p:nvPr/>
        </p:nvSpPr>
        <p:spPr>
          <a:xfrm>
            <a:off x="5922932" y="2419350"/>
            <a:ext cx="2902526" cy="738664"/>
          </a:xfrm>
          <a:prstGeom prst="rect">
            <a:avLst/>
          </a:prstGeom>
          <a:noFill/>
        </p:spPr>
        <p:txBody>
          <a:bodyPr wrap="none" rtlCol="0">
            <a:spAutoFit/>
          </a:bodyPr>
          <a:lstStyle/>
          <a:p>
            <a:r>
              <a:rPr lang="en-US" sz="1400" dirty="0"/>
              <a:t>All tracks will learn core concepts</a:t>
            </a:r>
            <a:br>
              <a:rPr lang="en-US" sz="1400" dirty="0"/>
            </a:br>
            <a:r>
              <a:rPr lang="en-US" sz="1400" dirty="0"/>
              <a:t>and get experience with other tracks’</a:t>
            </a:r>
            <a:br>
              <a:rPr lang="en-US" sz="1400" dirty="0"/>
            </a:br>
            <a:r>
              <a:rPr lang="en-US" sz="1400" dirty="0"/>
              <a:t>focus topics.</a:t>
            </a:r>
          </a:p>
        </p:txBody>
      </p:sp>
    </p:spTree>
    <p:extLst>
      <p:ext uri="{BB962C8B-B14F-4D97-AF65-F5344CB8AC3E}">
        <p14:creationId xmlns:p14="http://schemas.microsoft.com/office/powerpoint/2010/main" val="2224556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a:t>
            </a:r>
            <a:br>
              <a:rPr lang="en-US" sz="1100" dirty="0"/>
            </a:br>
            <a:r>
              <a:rPr lang="en-US" sz="1100" dirty="0"/>
              <a:t>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Mix of written questions and practical exercises.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538110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20381-CC9F-0C4B-A08E-CC43509DFC38}"/>
              </a:ext>
            </a:extLst>
          </p:cNvPr>
          <p:cNvSpPr>
            <a:spLocks noGrp="1"/>
          </p:cNvSpPr>
          <p:nvPr>
            <p:ph idx="1"/>
          </p:nvPr>
        </p:nvSpPr>
        <p:spPr>
          <a:xfrm>
            <a:off x="152400" y="514350"/>
            <a:ext cx="8839200" cy="4114800"/>
          </a:xfrm>
        </p:spPr>
        <p:txBody>
          <a:bodyPr/>
          <a:lstStyle/>
          <a:p>
            <a:r>
              <a:rPr lang="en-US" sz="1200" dirty="0"/>
              <a:t>My homework assignments are:</a:t>
            </a:r>
          </a:p>
          <a:p>
            <a:pPr lvl="1"/>
            <a:r>
              <a:rPr lang="en-US" sz="1100" dirty="0"/>
              <a:t>Open ended.</a:t>
            </a:r>
          </a:p>
          <a:p>
            <a:pPr lvl="1"/>
            <a:r>
              <a:rPr lang="en-US" sz="1100" dirty="0"/>
              <a:t>Vaguely specified.</a:t>
            </a:r>
            <a:br>
              <a:rPr lang="en-US" sz="1100" dirty="0"/>
            </a:br>
            <a:endParaRPr lang="en-US" sz="1100" dirty="0"/>
          </a:p>
          <a:p>
            <a:r>
              <a:rPr lang="en-US" sz="1200" dirty="0"/>
              <a:t>You will complain. I will listen sympathetically.</a:t>
            </a:r>
          </a:p>
          <a:p>
            <a:pPr lvl="1"/>
            <a:r>
              <a:rPr lang="en-US" sz="1100" dirty="0"/>
              <a:t>You will savage me on the instructor reviews and CULPA.</a:t>
            </a:r>
          </a:p>
          <a:p>
            <a:pPr lvl="1"/>
            <a:r>
              <a:rPr lang="en-US" sz="1100" dirty="0"/>
              <a:t>My professional colleagues and</a:t>
            </a:r>
            <a:br>
              <a:rPr lang="en-US" sz="1100" dirty="0"/>
            </a:br>
            <a:r>
              <a:rPr lang="en-US" sz="1100" dirty="0"/>
              <a:t>I will laugh at you behind your back.</a:t>
            </a:r>
            <a:br>
              <a:rPr lang="en-US" sz="1100" dirty="0"/>
            </a:br>
            <a:endParaRPr lang="en-US" sz="1100" dirty="0"/>
          </a:p>
          <a:p>
            <a:r>
              <a:rPr lang="en-US" sz="1200" dirty="0"/>
              <a:t>Management, clients, partners, etc.</a:t>
            </a:r>
          </a:p>
          <a:p>
            <a:pPr lvl="1"/>
            <a:r>
              <a:rPr lang="en-US" sz="1100" dirty="0"/>
              <a:t>Do not understand technology</a:t>
            </a:r>
            <a:br>
              <a:rPr lang="en-US" sz="1100" dirty="0"/>
            </a:br>
            <a:r>
              <a:rPr lang="en-US" sz="1100" dirty="0"/>
              <a:t>as well as we do.</a:t>
            </a:r>
          </a:p>
          <a:p>
            <a:pPr lvl="1"/>
            <a:r>
              <a:rPr lang="en-US" sz="1100" dirty="0"/>
              <a:t>You will get requirements like,</a:t>
            </a:r>
            <a:br>
              <a:rPr lang="en-US" sz="1100" dirty="0"/>
            </a:br>
            <a:r>
              <a:rPr lang="en-US" sz="1100" dirty="0"/>
              <a:t>“I want it colored mauve because</a:t>
            </a:r>
            <a:br>
              <a:rPr lang="en-US" sz="1100" dirty="0"/>
            </a:br>
            <a:r>
              <a:rPr lang="en-US" sz="1100" dirty="0"/>
              <a:t>that has more RAM.”</a:t>
            </a:r>
            <a:br>
              <a:rPr lang="en-US" sz="1100" dirty="0"/>
            </a:br>
            <a:endParaRPr lang="en-US" sz="1100" dirty="0"/>
          </a:p>
          <a:p>
            <a:r>
              <a:rPr lang="en-US" sz="1200" dirty="0"/>
              <a:t>Converting vague requests into a useful,</a:t>
            </a:r>
            <a:br>
              <a:rPr lang="en-US" sz="1200" dirty="0"/>
            </a:br>
            <a:r>
              <a:rPr lang="en-US" sz="1200" dirty="0"/>
              <a:t>meaningful project that we can implement is what we</a:t>
            </a:r>
            <a:br>
              <a:rPr lang="en-US" sz="1200" dirty="0"/>
            </a:br>
            <a:r>
              <a:rPr lang="en-US" sz="1200" dirty="0"/>
              <a:t>do. Get over it.</a:t>
            </a:r>
          </a:p>
        </p:txBody>
      </p:sp>
      <p:sp>
        <p:nvSpPr>
          <p:cNvPr id="4" name="Title 3">
            <a:extLst>
              <a:ext uri="{FF2B5EF4-FFF2-40B4-BE49-F238E27FC236}">
                <a16:creationId xmlns:a16="http://schemas.microsoft.com/office/drawing/2014/main" id="{F44F3759-9710-8B4A-88AD-8B69841DF2FD}"/>
              </a:ext>
            </a:extLst>
          </p:cNvPr>
          <p:cNvSpPr>
            <a:spLocks noGrp="1"/>
          </p:cNvSpPr>
          <p:nvPr>
            <p:ph type="title"/>
          </p:nvPr>
        </p:nvSpPr>
        <p:spPr/>
        <p:txBody>
          <a:bodyPr/>
          <a:lstStyle/>
          <a:p>
            <a:r>
              <a:rPr lang="en-US" dirty="0"/>
              <a:t>Homework Assignments</a:t>
            </a:r>
          </a:p>
        </p:txBody>
      </p:sp>
      <p:pic>
        <p:nvPicPr>
          <p:cNvPr id="6" name="Picture 5">
            <a:extLst>
              <a:ext uri="{FF2B5EF4-FFF2-40B4-BE49-F238E27FC236}">
                <a16:creationId xmlns:a16="http://schemas.microsoft.com/office/drawing/2014/main" id="{393825E2-3551-2E4C-9F56-2BB1265B7BE6}"/>
              </a:ext>
            </a:extLst>
          </p:cNvPr>
          <p:cNvPicPr>
            <a:picLocks noChangeAspect="1"/>
          </p:cNvPicPr>
          <p:nvPr/>
        </p:nvPicPr>
        <p:blipFill>
          <a:blip r:embed="rId2"/>
          <a:stretch>
            <a:fillRect/>
          </a:stretch>
        </p:blipFill>
        <p:spPr>
          <a:xfrm>
            <a:off x="5334000" y="1780027"/>
            <a:ext cx="3429000" cy="2847245"/>
          </a:xfrm>
          <a:prstGeom prst="rect">
            <a:avLst/>
          </a:prstGeom>
        </p:spPr>
      </p:pic>
      <p:pic>
        <p:nvPicPr>
          <p:cNvPr id="2" name="Picture 1">
            <a:extLst>
              <a:ext uri="{FF2B5EF4-FFF2-40B4-BE49-F238E27FC236}">
                <a16:creationId xmlns:a16="http://schemas.microsoft.com/office/drawing/2014/main" id="{CAAC7BB9-FD9E-734E-9B05-C1DF2F5728C5}"/>
              </a:ext>
            </a:extLst>
          </p:cNvPr>
          <p:cNvPicPr>
            <a:picLocks noChangeAspect="1"/>
          </p:cNvPicPr>
          <p:nvPr/>
        </p:nvPicPr>
        <p:blipFill>
          <a:blip r:embed="rId3"/>
          <a:stretch>
            <a:fillRect/>
          </a:stretch>
        </p:blipFill>
        <p:spPr>
          <a:xfrm>
            <a:off x="4505884" y="222720"/>
            <a:ext cx="4531438" cy="1388566"/>
          </a:xfrm>
          <a:prstGeom prst="rect">
            <a:avLst/>
          </a:prstGeom>
        </p:spPr>
      </p:pic>
    </p:spTree>
    <p:extLst>
      <p:ext uri="{BB962C8B-B14F-4D97-AF65-F5344CB8AC3E}">
        <p14:creationId xmlns:p14="http://schemas.microsoft.com/office/powerpoint/2010/main" val="1537385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dirty="0">
                <a:solidFill>
                  <a:schemeClr val="bg1"/>
                </a:solidFill>
              </a:rPr>
              <a:t>Approach for First Few Lectures</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2015682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8B58C-8BBC-6B42-82B7-B53B0CB4D136}"/>
              </a:ext>
            </a:extLst>
          </p:cNvPr>
          <p:cNvSpPr>
            <a:spLocks noGrp="1"/>
          </p:cNvSpPr>
          <p:nvPr>
            <p:ph idx="1"/>
          </p:nvPr>
        </p:nvSpPr>
        <p:spPr>
          <a:xfrm>
            <a:off x="3200400" y="590550"/>
            <a:ext cx="5791200" cy="4038600"/>
          </a:xfrm>
        </p:spPr>
        <p:txBody>
          <a:bodyPr/>
          <a:lstStyle/>
          <a:p>
            <a:r>
              <a:rPr lang="en-US" sz="1400" dirty="0"/>
              <a:t>Chapter 1:</a:t>
            </a:r>
          </a:p>
          <a:p>
            <a:pPr lvl="1"/>
            <a:r>
              <a:rPr lang="en-US" sz="1200" dirty="0"/>
              <a:t>Is interesting, but something easily learned from reading slides, docs, etc.</a:t>
            </a:r>
          </a:p>
          <a:p>
            <a:pPr lvl="1"/>
            <a:r>
              <a:rPr lang="en-US" sz="1200" b="1" dirty="0"/>
              <a:t>You are responsible for reading the slides and independent study.</a:t>
            </a:r>
          </a:p>
          <a:p>
            <a:r>
              <a:rPr lang="en-US" sz="1400" dirty="0"/>
              <a:t>Books and standard syllabuses tend to be sequential.</a:t>
            </a:r>
            <a:br>
              <a:rPr lang="en-US" sz="1400" dirty="0"/>
            </a:br>
            <a:r>
              <a:rPr lang="en-US" sz="1400" dirty="0"/>
              <a:t>Cover and complete topics one at a time.</a:t>
            </a:r>
          </a:p>
          <a:p>
            <a:r>
              <a:rPr lang="en-US" sz="1400" dirty="0"/>
              <a:t>My view is that there is a core conceptual model with three realizations:</a:t>
            </a:r>
          </a:p>
          <a:p>
            <a:pPr lvl="1"/>
            <a:r>
              <a:rPr lang="en-US" sz="1200" dirty="0"/>
              <a:t>Entity, relationships, ... ...; the concepts.</a:t>
            </a:r>
          </a:p>
          <a:p>
            <a:pPr lvl="1"/>
            <a:r>
              <a:rPr lang="en-US" sz="1200" dirty="0"/>
              <a:t>ER design and modeling.</a:t>
            </a:r>
          </a:p>
          <a:p>
            <a:pPr lvl="1"/>
            <a:r>
              <a:rPr lang="en-US" sz="1200" dirty="0"/>
              <a:t> Implementation:</a:t>
            </a:r>
          </a:p>
          <a:p>
            <a:pPr lvl="2"/>
            <a:r>
              <a:rPr lang="en-US" sz="1100" dirty="0"/>
              <a:t>Relational model/algebra.</a:t>
            </a:r>
          </a:p>
          <a:p>
            <a:pPr lvl="2"/>
            <a:r>
              <a:rPr lang="en-US" sz="1100" dirty="0"/>
              <a:t>SQL.</a:t>
            </a:r>
          </a:p>
          <a:p>
            <a:pPr lvl="2"/>
            <a:r>
              <a:rPr lang="en-US" sz="1100" dirty="0"/>
              <a:t>Resource/REST oriented.</a:t>
            </a:r>
          </a:p>
          <a:p>
            <a:pPr lvl="2"/>
            <a:r>
              <a:rPr lang="en-US" sz="1100" dirty="0"/>
              <a:t>… …</a:t>
            </a:r>
          </a:p>
          <a:p>
            <a:r>
              <a:rPr lang="en-US" sz="1400" dirty="0"/>
              <a:t>My approach is to incrementally and iteratively:</a:t>
            </a:r>
          </a:p>
          <a:p>
            <a:pPr lvl="1"/>
            <a:r>
              <a:rPr lang="en-US" sz="1200" dirty="0"/>
              <a:t>Introduce concepts.</a:t>
            </a:r>
          </a:p>
          <a:p>
            <a:pPr lvl="1"/>
            <a:r>
              <a:rPr lang="en-US" sz="1200" dirty="0"/>
              <a:t>Explain the realizations.</a:t>
            </a:r>
          </a:p>
          <a:p>
            <a:pPr lvl="1"/>
            <a:r>
              <a:rPr lang="en-US" sz="1200" dirty="0"/>
              <a:t>Because implementing a real system requires the approach of concept, design, implement in several layers.</a:t>
            </a:r>
          </a:p>
          <a:p>
            <a:endParaRPr lang="en-US" sz="1400" dirty="0"/>
          </a:p>
        </p:txBody>
      </p:sp>
      <p:sp>
        <p:nvSpPr>
          <p:cNvPr id="3" name="Title 2">
            <a:extLst>
              <a:ext uri="{FF2B5EF4-FFF2-40B4-BE49-F238E27FC236}">
                <a16:creationId xmlns:a16="http://schemas.microsoft.com/office/drawing/2014/main" id="{65FDB3A4-9EEC-C34C-990B-7979C4FE056E}"/>
              </a:ext>
            </a:extLst>
          </p:cNvPr>
          <p:cNvSpPr>
            <a:spLocks noGrp="1"/>
          </p:cNvSpPr>
          <p:nvPr>
            <p:ph type="title"/>
          </p:nvPr>
        </p:nvSpPr>
        <p:spPr/>
        <p:txBody>
          <a:bodyPr/>
          <a:lstStyle/>
          <a:p>
            <a:r>
              <a:rPr lang="en-US" dirty="0"/>
              <a:t>Lectures and Topics</a:t>
            </a:r>
          </a:p>
        </p:txBody>
      </p:sp>
      <p:pic>
        <p:nvPicPr>
          <p:cNvPr id="4" name="Picture 3">
            <a:extLst>
              <a:ext uri="{FF2B5EF4-FFF2-40B4-BE49-F238E27FC236}">
                <a16:creationId xmlns:a16="http://schemas.microsoft.com/office/drawing/2014/main" id="{879D479E-FEB3-CD4D-ADED-B6A53D35CED6}"/>
              </a:ext>
            </a:extLst>
          </p:cNvPr>
          <p:cNvPicPr>
            <a:picLocks noChangeAspect="1"/>
          </p:cNvPicPr>
          <p:nvPr/>
        </p:nvPicPr>
        <p:blipFill>
          <a:blip r:embed="rId2"/>
          <a:stretch>
            <a:fillRect/>
          </a:stretch>
        </p:blipFill>
        <p:spPr>
          <a:xfrm>
            <a:off x="152400" y="552449"/>
            <a:ext cx="2945181" cy="4038601"/>
          </a:xfrm>
          <a:prstGeom prst="rect">
            <a:avLst/>
          </a:prstGeom>
        </p:spPr>
      </p:pic>
    </p:spTree>
    <p:extLst>
      <p:ext uri="{BB962C8B-B14F-4D97-AF65-F5344CB8AC3E}">
        <p14:creationId xmlns:p14="http://schemas.microsoft.com/office/powerpoint/2010/main" val="2416832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333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1447800" y="438150"/>
            <a:ext cx="6324600" cy="3508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000" dirty="0">
                <a:solidFill>
                  <a:schemeClr val="bg1"/>
                </a:solidFill>
              </a:rPr>
              <a:t>Core Concepts:</a:t>
            </a:r>
          </a:p>
          <a:p>
            <a:pPr marL="285750" indent="-285750">
              <a:buFont typeface="Arial" panose="020B0604020202020204" pitchFamily="34" charset="0"/>
              <a:buChar char="•"/>
            </a:pPr>
            <a:r>
              <a:rPr lang="en-US" sz="1400" dirty="0">
                <a:solidFill>
                  <a:schemeClr val="bg1"/>
                </a:solidFill>
              </a:rPr>
              <a:t>Data</a:t>
            </a:r>
          </a:p>
          <a:p>
            <a:pPr marL="285750" indent="-285750">
              <a:buFont typeface="Arial" panose="020B0604020202020204" pitchFamily="34" charset="0"/>
              <a:buChar char="•"/>
            </a:pPr>
            <a:r>
              <a:rPr lang="en-US" sz="1400" dirty="0">
                <a:solidFill>
                  <a:schemeClr val="bg1"/>
                </a:solidFill>
              </a:rPr>
              <a:t>Databases</a:t>
            </a:r>
          </a:p>
          <a:p>
            <a:pPr marL="285750" indent="-285750">
              <a:buFont typeface="Arial" panose="020B0604020202020204" pitchFamily="34" charset="0"/>
              <a:buChar char="•"/>
            </a:pPr>
            <a:r>
              <a:rPr lang="en-US" sz="1400" dirty="0">
                <a:solidFill>
                  <a:schemeClr val="bg1"/>
                </a:solidFill>
              </a:rPr>
              <a:t>Database management systems.</a:t>
            </a:r>
          </a:p>
          <a:p>
            <a:pPr marL="285750" indent="-285750">
              <a:buFont typeface="Arial" panose="020B0604020202020204" pitchFamily="34" charset="0"/>
              <a:buChar char="•"/>
            </a:pPr>
            <a:r>
              <a:rPr lang="en-US" sz="1400" dirty="0">
                <a:solidFill>
                  <a:schemeClr val="bg1"/>
                </a:solidFill>
              </a:rPr>
              <a:t>Applications, application architectures.</a:t>
            </a:r>
          </a:p>
          <a:p>
            <a:pPr marL="285750" indent="-285750">
              <a:buFont typeface="Arial" panose="020B0604020202020204" pitchFamily="34" charset="0"/>
              <a:buChar char="•"/>
            </a:pPr>
            <a:r>
              <a:rPr lang="en-US" sz="1400" dirty="0">
                <a:solidFill>
                  <a:schemeClr val="bg1"/>
                </a:solidFill>
              </a:rPr>
              <a:t>Roles. </a:t>
            </a:r>
          </a:p>
          <a:p>
            <a:pPr marL="285750" indent="-285750">
              <a:buFont typeface="Arial" panose="020B0604020202020204" pitchFamily="34" charset="0"/>
              <a:buChar char="•"/>
            </a:pPr>
            <a:r>
              <a:rPr lang="en-US" sz="1400" dirty="0">
                <a:solidFill>
                  <a:schemeClr val="bg1"/>
                </a:solidFill>
              </a:rPr>
              <a:t>History of databases.</a:t>
            </a:r>
          </a:p>
          <a:p>
            <a:pPr marL="285750" indent="-285750">
              <a:buFont typeface="Arial" panose="020B0604020202020204" pitchFamily="34" charset="0"/>
              <a:buChar char="•"/>
            </a:pPr>
            <a:r>
              <a:rPr lang="en-US" sz="1400" dirty="0">
                <a:solidFill>
                  <a:schemeClr val="bg1"/>
                </a:solidFill>
              </a:rPr>
              <a:t>etc.</a:t>
            </a:r>
          </a:p>
          <a:p>
            <a:pPr marL="285750" indent="-285750">
              <a:buFont typeface="Arial" panose="020B0604020202020204" pitchFamily="34" charset="0"/>
              <a:buChar char="•"/>
            </a:pPr>
            <a:endParaRPr lang="en-US" sz="1400" dirty="0">
              <a:solidFill>
                <a:schemeClr val="bg1"/>
              </a:solidFill>
            </a:endParaRPr>
          </a:p>
          <a:p>
            <a:r>
              <a:rPr lang="en-US" sz="2000" dirty="0">
                <a:solidFill>
                  <a:schemeClr val="bg1"/>
                </a:solidFill>
              </a:rPr>
              <a:t>Covering these topics is not a good use of lecture time:</a:t>
            </a:r>
          </a:p>
          <a:p>
            <a:pPr marL="285750" indent="-285750">
              <a:buFont typeface="Arial" panose="020B0604020202020204" pitchFamily="34" charset="0"/>
              <a:buChar char="•"/>
            </a:pPr>
            <a:r>
              <a:rPr lang="en-US" sz="1400" dirty="0">
                <a:solidFill>
                  <a:schemeClr val="bg1"/>
                </a:solidFill>
              </a:rPr>
              <a:t>Read the slides for chapter 1 from the recommended textbook.</a:t>
            </a:r>
            <a:br>
              <a:rPr lang="en-US" sz="1400" dirty="0">
                <a:solidFill>
                  <a:schemeClr val="bg1"/>
                </a:solidFill>
              </a:rPr>
            </a:br>
            <a:r>
              <a:rPr lang="en-US" sz="1400" dirty="0">
                <a:solidFill>
                  <a:schemeClr val="bg1"/>
                </a:solidFill>
              </a:rPr>
              <a:t>(https://</a:t>
            </a:r>
            <a:r>
              <a:rPr lang="en-US" sz="1400" dirty="0" err="1">
                <a:solidFill>
                  <a:schemeClr val="bg1"/>
                </a:solidFill>
              </a:rPr>
              <a:t>www.db-book.com</a:t>
            </a:r>
            <a:r>
              <a:rPr lang="en-US" sz="1400" dirty="0">
                <a:solidFill>
                  <a:schemeClr val="bg1"/>
                </a:solidFill>
              </a:rPr>
              <a:t>/slides-</a:t>
            </a:r>
            <a:r>
              <a:rPr lang="en-US" sz="1400" dirty="0" err="1">
                <a:solidFill>
                  <a:schemeClr val="bg1"/>
                </a:solidFill>
              </a:rPr>
              <a:t>dir</a:t>
            </a:r>
            <a:r>
              <a:rPr lang="en-US" sz="1400" dirty="0">
                <a:solidFill>
                  <a:schemeClr val="bg1"/>
                </a:solidFill>
              </a:rPr>
              <a:t>/</a:t>
            </a:r>
            <a:r>
              <a:rPr lang="en-US" sz="1400" dirty="0" err="1">
                <a:solidFill>
                  <a:schemeClr val="bg1"/>
                </a:solidFill>
              </a:rPr>
              <a:t>index.html</a:t>
            </a:r>
            <a:r>
              <a:rPr lang="en-US" sz="1400" dirty="0">
                <a:solidFill>
                  <a:schemeClr val="bg1"/>
                </a:solidFill>
              </a:rPr>
              <a:t>).</a:t>
            </a:r>
          </a:p>
          <a:p>
            <a:pPr marL="285750" indent="-285750">
              <a:buFont typeface="Arial" panose="020B0604020202020204" pitchFamily="34" charset="0"/>
              <a:buChar char="•"/>
            </a:pPr>
            <a:r>
              <a:rPr lang="en-US" sz="1400" dirty="0">
                <a:solidFill>
                  <a:schemeClr val="bg1"/>
                </a:solidFill>
              </a:rPr>
              <a:t>Do some independent study with the help of Professor Google.</a:t>
            </a:r>
          </a:p>
          <a:p>
            <a:pPr marL="285750" indent="-285750">
              <a:buFont typeface="Arial" panose="020B0604020202020204" pitchFamily="34" charset="0"/>
              <a:buChar char="•"/>
            </a:pPr>
            <a:r>
              <a:rPr lang="en-US" sz="1400" dirty="0">
                <a:solidFill>
                  <a:schemeClr val="bg1"/>
                </a:solidFill>
              </a:rPr>
              <a:t>We will cover the material through questions on the reading, recitation,</a:t>
            </a:r>
            <a:br>
              <a:rPr lang="en-US" sz="1400" dirty="0">
                <a:solidFill>
                  <a:schemeClr val="bg1"/>
                </a:solidFill>
              </a:rPr>
            </a:br>
            <a:r>
              <a:rPr lang="en-US" sz="1400" dirty="0">
                <a:solidFill>
                  <a:schemeClr val="bg1"/>
                </a:solidFill>
              </a:rPr>
              <a:t>Piazza questions, ... ..., </a:t>
            </a:r>
            <a:r>
              <a:rPr lang="en-US" sz="1400" b="1" u="sng" dirty="0">
                <a:solidFill>
                  <a:schemeClr val="bg1"/>
                </a:solidFill>
              </a:rPr>
              <a:t>and homework assignments.</a:t>
            </a:r>
            <a:endParaRPr lang="en-US" sz="1400" u="sng" dirty="0">
              <a:solidFill>
                <a:schemeClr val="bg1"/>
              </a:solidFill>
            </a:endParaRP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690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828800" y="1650653"/>
            <a:ext cx="6477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spcBef>
                <a:spcPts val="0"/>
              </a:spcBef>
            </a:pPr>
            <a:r>
              <a:rPr lang="en-US" dirty="0">
                <a:solidFill>
                  <a:schemeClr val="bg1"/>
                </a:solidFill>
              </a:rPr>
              <a:t>Database design, Entity-Relationship Model (Part 1)</a:t>
            </a:r>
          </a:p>
          <a:p>
            <a:pPr marL="285750" indent="-285750">
              <a:spcBef>
                <a:spcPts val="0"/>
              </a:spcBef>
              <a:buFont typeface="Arial" panose="020B0604020202020204" pitchFamily="34" charset="0"/>
              <a:buChar char="•"/>
            </a:pPr>
            <a:r>
              <a:rPr lang="en-US" sz="1600" dirty="0">
                <a:solidFill>
                  <a:schemeClr val="bg1"/>
                </a:solidFill>
              </a:rPr>
              <a:t>Entity, relationship, attribute.</a:t>
            </a:r>
          </a:p>
          <a:p>
            <a:pPr marL="285750" indent="-285750">
              <a:spcBef>
                <a:spcPts val="0"/>
              </a:spcBef>
              <a:buFont typeface="Arial" panose="020B0604020202020204" pitchFamily="34" charset="0"/>
              <a:buChar char="•"/>
            </a:pPr>
            <a:r>
              <a:rPr lang="en-US" sz="1600" dirty="0">
                <a:solidFill>
                  <a:schemeClr val="bg1"/>
                </a:solidFill>
              </a:rPr>
              <a:t>Database design process.</a:t>
            </a:r>
          </a:p>
          <a:p>
            <a:pPr marL="285750" indent="-285750">
              <a:spcBef>
                <a:spcPts val="0"/>
              </a:spcBef>
              <a:buFont typeface="Arial" panose="020B0604020202020204" pitchFamily="34" charset="0"/>
              <a:buChar char="•"/>
            </a:pPr>
            <a:r>
              <a:rPr lang="en-US" sz="1600" dirty="0">
                <a:solidFill>
                  <a:schemeClr val="bg1"/>
                </a:solidFill>
              </a:rPr>
              <a:t>ER-Model and diagrams.</a:t>
            </a:r>
          </a:p>
          <a:p>
            <a:endParaRPr lang="en-US" altLang="en-US"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1993104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dirty="0"/>
              <a:t>We must build a system that supports academic operations in a university.</a:t>
            </a:r>
          </a:p>
          <a:p>
            <a:r>
              <a:rPr lang="en-US" dirty="0"/>
              <a:t>There are two major domains:</a:t>
            </a:r>
          </a:p>
          <a:p>
            <a:pPr lvl="1"/>
            <a:r>
              <a:rPr lang="en-US" dirty="0"/>
              <a:t>Interactive operations, e.g. register, choose class, assign grade, ... ...</a:t>
            </a:r>
          </a:p>
          <a:p>
            <a:pPr lvl="1"/>
            <a:r>
              <a:rPr lang="en-US" dirty="0"/>
              <a:t>Insight and reporting, e.g. enrollment trends, overloaded resources, ... ...</a:t>
            </a:r>
          </a:p>
          <a:p>
            <a:r>
              <a:rPr lang="en-US" dirty="0"/>
              <a:t>We will design, develop, test and deploy the system iteratively and continuously.</a:t>
            </a:r>
          </a:p>
          <a:p>
            <a:r>
              <a:rPr lang="en-US" dirty="0"/>
              <a:t>There are four core domains.</a:t>
            </a:r>
          </a:p>
          <a:p>
            <a:endParaRPr lang="en-US" dirty="0"/>
          </a:p>
          <a:p>
            <a:endParaRPr lang="en-US" dirty="0"/>
          </a:p>
          <a:p>
            <a:endParaRPr lang="en-US" dirty="0"/>
          </a:p>
          <a:p>
            <a:endParaRPr lang="en-US" dirty="0"/>
          </a:p>
          <a:p>
            <a:r>
              <a:rPr lang="en-US" dirty="0"/>
              <a:t>The processes are iterative, with continuous extension and details.</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90600" y="2724150"/>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94156" y="27241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spTree>
    <p:extLst>
      <p:ext uri="{BB962C8B-B14F-4D97-AF65-F5344CB8AC3E}">
        <p14:creationId xmlns:p14="http://schemas.microsoft.com/office/powerpoint/2010/main" val="2764471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We you see slides with this formatting, the come directly from the presentations</a:t>
            </a:r>
            <a:br>
              <a:rPr lang="en-US" dirty="0">
                <a:solidFill>
                  <a:srgbClr val="FF0000"/>
                </a:solidFill>
              </a:rPr>
            </a:br>
            <a:r>
              <a:rPr lang="en-US" dirty="0">
                <a:solidFill>
                  <a:srgbClr val="FF0000"/>
                </a:solidFill>
              </a:rPr>
              <a:t>associated with the textbook. (</a:t>
            </a:r>
            <a:r>
              <a:rPr lang="en-US" dirty="0">
                <a:solidFill>
                  <a:srgbClr val="FF0000"/>
                </a:solidFill>
                <a:hlinkClick r:id="rId3">
                  <a:extLst>
                    <a:ext uri="{A12FA001-AC4F-418D-AE19-62706E023703}">
                      <ahyp:hlinkClr xmlns:ahyp="http://schemas.microsoft.com/office/drawing/2018/hyperlinkcolor" val="tx"/>
                    </a:ext>
                  </a:extLst>
                </a:hlinkClick>
              </a:rPr>
              <a:t>https://www.db-book.com/db7/slides-dir/index.html</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The number at the bottom is of the form </a:t>
            </a:r>
            <a:r>
              <a:rPr lang="en-US" dirty="0" err="1">
                <a:solidFill>
                  <a:srgbClr val="FF0000"/>
                </a:solidFill>
              </a:rPr>
              <a:t>chapter.slide_no</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I try to put my comments, modifications and annotations in red text, or</a:t>
            </a:r>
            <a:br>
              <a:rPr lang="en-US" dirty="0">
                <a:solidFill>
                  <a:srgbClr val="FF0000"/>
                </a:solidFill>
              </a:rPr>
            </a:br>
            <a:r>
              <a:rPr lang="en-US" dirty="0">
                <a:solidFill>
                  <a:srgbClr val="FF0000"/>
                </a:solidFill>
              </a:rPr>
              <a:t>inside a red rectangle/callout.</a:t>
            </a:r>
          </a:p>
        </p:txBody>
      </p:sp>
    </p:spTree>
    <p:extLst>
      <p:ext uri="{BB962C8B-B14F-4D97-AF65-F5344CB8AC3E}">
        <p14:creationId xmlns:p14="http://schemas.microsoft.com/office/powerpoint/2010/main" val="3308041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W4111 Introduction to Databases:</a:t>
            </a:r>
          </a:p>
          <a:p>
            <a:pPr algn="ctr"/>
            <a:endParaRPr lang="en-US" altLang="en-US" sz="3600" i="1" dirty="0">
              <a:solidFill>
                <a:schemeClr val="bg1"/>
              </a:solidFill>
            </a:endParaRPr>
          </a:p>
          <a:p>
            <a:pPr algn="ctr"/>
            <a:r>
              <a:rPr lang="en-US" altLang="en-US" sz="3600" i="1" dirty="0">
                <a:solidFill>
                  <a:srgbClr val="FFFF00"/>
                </a:solidFill>
              </a:rPr>
              <a:t>Faculty do not manage waitlists</a:t>
            </a:r>
            <a:br>
              <a:rPr lang="en-US" altLang="en-US" sz="3600" i="1" dirty="0">
                <a:solidFill>
                  <a:srgbClr val="FFFF00"/>
                </a:solidFill>
              </a:rPr>
            </a:br>
            <a:r>
              <a:rPr lang="en-US" altLang="en-US" sz="3600" i="1" dirty="0">
                <a:solidFill>
                  <a:srgbClr val="FFFF00"/>
                </a:solidFill>
              </a:rPr>
              <a:t>for some courses, including W4111.</a:t>
            </a:r>
          </a:p>
          <a:p>
            <a:pPr algn="ctr"/>
            <a:r>
              <a:rPr lang="en-US" altLang="en-US" sz="3600" i="1" dirty="0">
                <a:solidFill>
                  <a:srgbClr val="FFFF00"/>
                </a:solidFill>
              </a:rPr>
              <a:t>The academic admin staff in the</a:t>
            </a:r>
            <a:br>
              <a:rPr lang="en-US" altLang="en-US" sz="3600" i="1" dirty="0">
                <a:solidFill>
                  <a:srgbClr val="FFFF00"/>
                </a:solidFill>
              </a:rPr>
            </a:br>
            <a:r>
              <a:rPr lang="en-US" altLang="en-US" sz="3600" i="1" dirty="0">
                <a:solidFill>
                  <a:srgbClr val="FFFF00"/>
                </a:solidFill>
              </a:rPr>
              <a:t>CS Department manages the waitlist,</a:t>
            </a:r>
            <a:br>
              <a:rPr lang="en-US" altLang="en-US" sz="3600" i="1" dirty="0">
                <a:solidFill>
                  <a:srgbClr val="FFFF00"/>
                </a:solidFill>
              </a:rPr>
            </a:br>
            <a:r>
              <a:rPr lang="en-US" altLang="en-US" sz="3600" i="1" dirty="0">
                <a:solidFill>
                  <a:srgbClr val="FFFF00"/>
                </a:solidFill>
              </a:rPr>
              <a:t>priorities and enrollment.</a:t>
            </a:r>
            <a:endParaRPr lang="en-US" altLang="en-US" sz="3600" dirty="0">
              <a:solidFill>
                <a:srgbClr val="FFFF00"/>
              </a:solidFill>
            </a:endParaRPr>
          </a:p>
          <a:p>
            <a:pPr algn="ctr"/>
            <a:endParaRPr lang="en-US" altLang="en-US" sz="3600" i="1" dirty="0">
              <a:solidFill>
                <a:schemeClr val="bg1"/>
              </a:solidFill>
            </a:endParaRPr>
          </a:p>
          <a:p>
            <a:pPr algn="ctr"/>
            <a:endParaRPr lang="en-US" altLang="en-US" sz="3600" i="1" dirty="0">
              <a:solidFill>
                <a:schemeClr val="bg1"/>
              </a:solidFill>
            </a:endParaRPr>
          </a:p>
          <a:p>
            <a:pPr algn="ctr"/>
            <a:endParaRPr lang="en-US" altLang="en-US" sz="20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endParaRPr lang="en-US" altLang="en-US" sz="1200">
              <a:solidFill>
                <a:srgbClr val="000000"/>
              </a:solidFill>
            </a:endParaRPr>
          </a:p>
          <a:p>
            <a:pPr defTabSz="685800" eaLnBrk="0" hangingPunct="0"/>
            <a:r>
              <a:rPr lang="en-US" altLang="en-US" sz="1200">
                <a:solidFill>
                  <a:srgbClr val="000000"/>
                </a:solidFill>
                <a:sym typeface="Symbol" panose="05050102010706020507" pitchFamily="18" charset="2"/>
              </a:rPr>
              <a:t> </a:t>
            </a:r>
            <a:endParaRPr lang="en-US" altLang="en-US" sz="1200">
              <a:solidFill>
                <a:srgbClr val="000000"/>
              </a:solidFill>
            </a:endParaRPr>
          </a:p>
        </p:txBody>
      </p:sp>
    </p:spTree>
    <p:extLst>
      <p:ext uri="{BB962C8B-B14F-4D97-AF65-F5344CB8AC3E}">
        <p14:creationId xmlns:p14="http://schemas.microsoft.com/office/powerpoint/2010/main" val="2503264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r>
              <a:rPr lang="en-US" sz="1000" dirty="0">
                <a:hlinkClick r:id="rId3"/>
              </a:rPr>
              <a:t>https://ehikioya.com/conceptual-logical-physical-database-modeling/</a:t>
            </a:r>
            <a:endParaRPr lang="en-US" sz="1000" dirty="0"/>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85777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4148871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Some of these statements apply primarily to OO systems and the relational/SQL models.</a:t>
            </a:r>
          </a:p>
          <a:p>
            <a:pPr marL="742950" lvl="1" indent="-285750">
              <a:buFont typeface="Arial" panose="020B0604020202020204" pitchFamily="34" charset="0"/>
              <a:buChar char="•"/>
            </a:pPr>
            <a:r>
              <a:rPr lang="en-US" sz="1600" dirty="0">
                <a:solidFill>
                  <a:srgbClr val="FF0000"/>
                </a:solidFill>
              </a:rPr>
              <a:t>A motivation for “No SQL” is to relax the constraints.</a:t>
            </a:r>
            <a:br>
              <a:rPr lang="en-US" sz="1600" dirty="0">
                <a:solidFill>
                  <a:srgbClr val="FF0000"/>
                </a:solidFill>
              </a:rPr>
            </a:br>
            <a:r>
              <a:rPr lang="en-US" sz="1600" dirty="0">
                <a:solidFill>
                  <a:srgbClr val="FF0000"/>
                </a:solidFill>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r>
              <a:rPr lang="en-US" dirty="0"/>
              <a:t>COMS W4111 002 01 2023</a:t>
            </a:r>
          </a:p>
        </p:txBody>
      </p:sp>
    </p:spTree>
    <p:extLst>
      <p:ext uri="{BB962C8B-B14F-4D97-AF65-F5344CB8AC3E}">
        <p14:creationId xmlns:p14="http://schemas.microsoft.com/office/powerpoint/2010/main" val="3786309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212346"/>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r>
              <a:rPr lang="en-US" sz="1600" dirty="0">
                <a:solidFill>
                  <a:srgbClr val="FF0000"/>
                </a:solidFill>
              </a:rPr>
              <a:t>DFF Comments:</a:t>
            </a:r>
          </a:p>
          <a:p>
            <a:pPr marL="800100" lvl="1" indent="-342900">
              <a:buFont typeface="Arial" panose="020B0604020202020204" pitchFamily="34" charset="0"/>
              <a:buChar char="•"/>
            </a:pPr>
            <a:r>
              <a:rPr lang="en-US" sz="1600" dirty="0">
                <a:solidFill>
                  <a:srgbClr val="FF0000"/>
                </a:solidFill>
              </a:rPr>
              <a:t>Nobody thinks about relationships this way.</a:t>
            </a:r>
          </a:p>
          <a:p>
            <a:pPr marL="800100" lvl="1" indent="-342900">
              <a:buFont typeface="Arial" panose="020B0604020202020204" pitchFamily="34" charset="0"/>
              <a:buChar char="•"/>
            </a:pPr>
            <a:r>
              <a:rPr lang="en-US" sz="1600" dirty="0">
                <a:solidFill>
                  <a:srgbClr val="FF0000"/>
                </a:solidFill>
              </a:rPr>
              <a:t>There is no idea so simple that a DB professor cannot make it confusing,</a:t>
            </a:r>
            <a:br>
              <a:rPr lang="en-US" sz="1600" dirty="0">
                <a:solidFill>
                  <a:srgbClr val="FF0000"/>
                </a:solidFill>
              </a:rPr>
            </a:br>
            <a:r>
              <a:rPr lang="en-US" sz="1600" dirty="0">
                <a:solidFill>
                  <a:srgbClr val="FF0000"/>
                </a:solidFill>
              </a:rPr>
              <a:t>usually by using math.</a:t>
            </a:r>
          </a:p>
        </p:txBody>
      </p:sp>
    </p:spTree>
    <p:extLst>
      <p:ext uri="{BB962C8B-B14F-4D97-AF65-F5344CB8AC3E}">
        <p14:creationId xmlns:p14="http://schemas.microsoft.com/office/powerpoint/2010/main" val="3591272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rgbClr val="002060"/>
              </a:buClr>
              <a:buSzPct val="110000"/>
              <a:buFont typeface="Wingdings" panose="05000000000000000000" pitchFamily="2" charset="2"/>
              <a:buChar char="§"/>
            </a:pPr>
            <a:r>
              <a:rPr kumimoji="1" lang="en-US" altLang="en-US" sz="1275" dirty="0"/>
              <a:t>Example: we define the relationship set  </a:t>
            </a:r>
            <a:r>
              <a:rPr kumimoji="1" lang="en-US" altLang="en-US" sz="1275" i="1" dirty="0"/>
              <a:t>advisor</a:t>
            </a:r>
            <a:r>
              <a:rPr kumimoji="1" lang="en-US" altLang="en-US" sz="1275" dirty="0"/>
              <a:t> to denote the associations between students and the instructors who act as their advisors.</a:t>
            </a:r>
          </a:p>
          <a:p>
            <a:pPr>
              <a:spcBef>
                <a:spcPct val="35000"/>
              </a:spcBef>
              <a:buClr>
                <a:srgbClr val="002060"/>
              </a:buClr>
              <a:buSzPct val="110000"/>
              <a:buFont typeface="Wingdings" panose="05000000000000000000" pitchFamily="2" charset="2"/>
              <a:buChar char="§"/>
            </a:pPr>
            <a:r>
              <a:rPr kumimoji="1" lang="en-US" altLang="en-US" sz="1275" dirty="0"/>
              <a:t>Pictorially, we draw a line between related entities.</a:t>
            </a:r>
          </a:p>
          <a:p>
            <a:pPr>
              <a:spcBef>
                <a:spcPct val="35000"/>
              </a:spcBef>
              <a:buClr>
                <a:schemeClr val="tx2"/>
              </a:buClr>
              <a:buSzPct val="110000"/>
              <a:buFont typeface="Monotype Sorts" charset="2"/>
              <a:buChar char="n"/>
            </a:pPr>
            <a:endParaRPr kumimoji="1" lang="en-US" altLang="en-US" sz="1275" dirty="0"/>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Nobody draws the diagrams this way, but ...</a:t>
            </a:r>
          </a:p>
          <a:p>
            <a:pPr marL="742950" lvl="1" indent="-285750">
              <a:buFont typeface="Arial" panose="020B0604020202020204" pitchFamily="34" charset="0"/>
              <a:buChar char="•"/>
            </a:pPr>
            <a:r>
              <a:rPr lang="en-US" sz="1600" dirty="0">
                <a:solidFill>
                  <a:srgbClr val="FF0000"/>
                </a:solidFill>
              </a:rPr>
              <a:t>Sometimes thinking this way helps understand other ways to depict the concept.</a:t>
            </a:r>
          </a:p>
        </p:txBody>
      </p:sp>
      <p:sp>
        <p:nvSpPr>
          <p:cNvPr id="2" name="TextBox 1">
            <a:extLst>
              <a:ext uri="{FF2B5EF4-FFF2-40B4-BE49-F238E27FC236}">
                <a16:creationId xmlns:a16="http://schemas.microsoft.com/office/drawing/2014/main" id="{A868138F-F427-D03F-72A2-0EB0D5DBEBC4}"/>
              </a:ext>
            </a:extLst>
          </p:cNvPr>
          <p:cNvSpPr txBox="1"/>
          <p:nvPr/>
        </p:nvSpPr>
        <p:spPr>
          <a:xfrm>
            <a:off x="4599140" y="2026575"/>
            <a:ext cx="4495800" cy="1077218"/>
          </a:xfrm>
          <a:prstGeom prst="rect">
            <a:avLst/>
          </a:prstGeom>
          <a:noFill/>
        </p:spPr>
        <p:txBody>
          <a:bodyPr wrap="square" rtlCol="0">
            <a:spAutoFit/>
          </a:bodyPr>
          <a:lstStyle/>
          <a:p>
            <a:r>
              <a:rPr lang="en-US" sz="1600" dirty="0">
                <a:solidFill>
                  <a:srgbClr val="FF0000"/>
                </a:solidFill>
              </a:rPr>
              <a:t>DFF Comment:</a:t>
            </a:r>
          </a:p>
          <a:p>
            <a:pPr marL="285750" indent="-285750">
              <a:buFont typeface="Arial" panose="020B0604020202020204" pitchFamily="34" charset="0"/>
              <a:buChar char="•"/>
            </a:pPr>
            <a:r>
              <a:rPr lang="en-US" sz="1600" dirty="0">
                <a:solidFill>
                  <a:srgbClr val="FF0000"/>
                </a:solidFill>
              </a:rPr>
              <a:t>In this diagram, the lines are the relationship set.</a:t>
            </a:r>
          </a:p>
          <a:p>
            <a:pPr marL="285750" indent="-285750">
              <a:buFont typeface="Arial" panose="020B0604020202020204" pitchFamily="34" charset="0"/>
              <a:buChar char="•"/>
            </a:pPr>
            <a:r>
              <a:rPr lang="en-US" sz="1600" dirty="0">
                <a:solidFill>
                  <a:srgbClr val="FF0000"/>
                </a:solidFill>
              </a:rPr>
              <a:t>Many DB models use a 3</a:t>
            </a:r>
            <a:r>
              <a:rPr lang="en-US" sz="1600" baseline="30000" dirty="0">
                <a:solidFill>
                  <a:srgbClr val="FF0000"/>
                </a:solidFill>
              </a:rPr>
              <a:t>rd</a:t>
            </a:r>
            <a:r>
              <a:rPr lang="en-US" sz="1600" dirty="0">
                <a:solidFill>
                  <a:srgbClr val="FF0000"/>
                </a:solidFill>
              </a:rPr>
              <a:t> entity set to represent complex relationships.</a:t>
            </a:r>
          </a:p>
        </p:txBody>
      </p:sp>
    </p:spTree>
    <p:extLst>
      <p:ext uri="{BB962C8B-B14F-4D97-AF65-F5344CB8AC3E}">
        <p14:creationId xmlns:p14="http://schemas.microsoft.com/office/powerpoint/2010/main" val="29795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1143000" y="50692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indent="-257175"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Entity sets can be represented graphically as follows: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Rectangles represent entity sets.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Attributes listed inside entity rectangle</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5448" y="1862979"/>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554E26D-6CC2-4E42-87DF-7E3E4B973511}"/>
              </a:ext>
            </a:extLst>
          </p:cNvPr>
          <p:cNvPicPr>
            <a:picLocks noChangeAspect="1"/>
          </p:cNvPicPr>
          <p:nvPr/>
        </p:nvPicPr>
        <p:blipFill>
          <a:blip r:embed="rId4"/>
          <a:stretch>
            <a:fillRect/>
          </a:stretch>
        </p:blipFill>
        <p:spPr>
          <a:xfrm>
            <a:off x="152400" y="3280521"/>
            <a:ext cx="5137308" cy="1562377"/>
          </a:xfrm>
          <a:prstGeom prst="rect">
            <a:avLst/>
          </a:prstGeom>
        </p:spPr>
      </p:pic>
      <p:sp>
        <p:nvSpPr>
          <p:cNvPr id="4" name="TextBox 3">
            <a:extLst>
              <a:ext uri="{FF2B5EF4-FFF2-40B4-BE49-F238E27FC236}">
                <a16:creationId xmlns:a16="http://schemas.microsoft.com/office/drawing/2014/main" id="{0AABFCB6-5E87-4D71-86AC-B20D2635D8A2}"/>
              </a:ext>
            </a:extLst>
          </p:cNvPr>
          <p:cNvSpPr txBox="1"/>
          <p:nvPr/>
        </p:nvSpPr>
        <p:spPr>
          <a:xfrm>
            <a:off x="2057400" y="3570183"/>
            <a:ext cx="1011687" cy="923330"/>
          </a:xfrm>
          <a:prstGeom prst="rect">
            <a:avLst/>
          </a:prstGeom>
          <a:noFill/>
        </p:spPr>
        <p:txBody>
          <a:bodyPr wrap="none" rtlCol="0">
            <a:spAutoFit/>
          </a:bodyPr>
          <a:lstStyle/>
          <a:p>
            <a:pPr algn="ctr"/>
            <a:r>
              <a:rPr lang="en-US" dirty="0"/>
              <a:t>Crow’s</a:t>
            </a:r>
            <a:br>
              <a:rPr lang="en-US" dirty="0"/>
            </a:br>
            <a:r>
              <a:rPr lang="en-US" dirty="0"/>
              <a:t>Foot</a:t>
            </a:r>
            <a:br>
              <a:rPr lang="en-US" dirty="0"/>
            </a:br>
            <a:r>
              <a:rPr lang="en-US" dirty="0"/>
              <a:t>Notation</a:t>
            </a:r>
          </a:p>
        </p:txBody>
      </p:sp>
      <p:sp>
        <p:nvSpPr>
          <p:cNvPr id="9" name="TextBox 8">
            <a:extLst>
              <a:ext uri="{FF2B5EF4-FFF2-40B4-BE49-F238E27FC236}">
                <a16:creationId xmlns:a16="http://schemas.microsoft.com/office/drawing/2014/main" id="{475C1CD7-C6D1-41F8-A662-0B77F36D36D4}"/>
              </a:ext>
            </a:extLst>
          </p:cNvPr>
          <p:cNvSpPr txBox="1"/>
          <p:nvPr/>
        </p:nvSpPr>
        <p:spPr>
          <a:xfrm>
            <a:off x="4495800" y="1657350"/>
            <a:ext cx="4572000" cy="1569660"/>
          </a:xfrm>
          <a:prstGeom prst="rect">
            <a:avLst/>
          </a:prstGeom>
          <a:noFill/>
        </p:spPr>
        <p:txBody>
          <a:bodyPr wrap="square">
            <a:spAutoFit/>
          </a:bodyPr>
          <a:lstStyle/>
          <a:p>
            <a:r>
              <a:rPr lang="en-US" sz="1200" b="0" i="0" dirty="0">
                <a:solidFill>
                  <a:srgbClr val="000000"/>
                </a:solidFill>
                <a:effectLst/>
                <a:latin typeface="arial" panose="020B0604020202020204" pitchFamily="34" charset="0"/>
              </a:rPr>
              <a:t>“Visual modeling is the use of semantically rich, graphical and textual design notations to capture software designs. A notation, such as UML, allows the level of abstraction to be raised, while maintaining rigorous syntax and semantics. In this way, it improves communication in the design team, as the design is formed and reviewed, allowing the reader to reason about the design, and it provides an unambiguous basis for implementation.”</a:t>
            </a:r>
            <a:endParaRPr lang="en-US" sz="1200" dirty="0"/>
          </a:p>
        </p:txBody>
      </p:sp>
    </p:spTree>
    <p:extLst>
      <p:ext uri="{BB962C8B-B14F-4D97-AF65-F5344CB8AC3E}">
        <p14:creationId xmlns:p14="http://schemas.microsoft.com/office/powerpoint/2010/main" val="3156119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r>
              <a:rPr lang="en-US" sz="1400" dirty="0"/>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r>
              <a:rPr lang="en-US" sz="1400" dirty="0"/>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r>
              <a:rPr lang="en-US" sz="1400" dirty="0"/>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indent="-171450">
              <a:buFont typeface="Arial" panose="020B0604020202020204" pitchFamily="34" charset="0"/>
              <a:buChar char="•"/>
            </a:pPr>
            <a:r>
              <a:rPr lang="en-US" sz="1100" dirty="0"/>
              <a:t>“Other,” i.e. PowerPoint is the most</a:t>
            </a:r>
            <a:br>
              <a:rPr lang="en-US" sz="1100" dirty="0"/>
            </a:br>
            <a:r>
              <a:rPr lang="en-US" sz="1100" dirty="0"/>
              <a:t>common modeling notation.</a:t>
            </a:r>
          </a:p>
          <a:p>
            <a:pPr marL="171450" indent="-171450">
              <a:buFont typeface="Arial" panose="020B0604020202020204" pitchFamily="34" charset="0"/>
              <a:buChar char="•"/>
            </a:pPr>
            <a:r>
              <a:rPr lang="en-US" sz="1100" dirty="0"/>
              <a:t>It is easy to get “carried away.”</a:t>
            </a:r>
          </a:p>
          <a:p>
            <a:pPr marL="171450" indent="-171450">
              <a:buFont typeface="Arial" panose="020B0604020202020204" pitchFamily="34" charset="0"/>
              <a:buChar char="•"/>
            </a:pPr>
            <a:r>
              <a:rPr lang="en-US" sz="1100" dirty="0"/>
              <a:t>The trick is to do “just enough modeling.”</a:t>
            </a:r>
          </a:p>
          <a:p>
            <a:pPr marL="171450" indent="-171450">
              <a:buFont typeface="Arial" panose="020B0604020202020204" pitchFamily="34" charset="0"/>
              <a:buChar char="•"/>
            </a:pPr>
            <a:r>
              <a:rPr lang="en-US" sz="1100" dirty="0"/>
              <a:t>I mostly use Crow’s Foot</a:t>
            </a:r>
          </a:p>
          <a:p>
            <a:pPr marL="628650" lvl="1" indent="-171450">
              <a:buFont typeface="Arial" panose="020B0604020202020204" pitchFamily="34" charset="0"/>
              <a:buChar char="•"/>
            </a:pPr>
            <a:r>
              <a:rPr lang="en-US" sz="1100" dirty="0"/>
              <a:t>It is “just enough”</a:t>
            </a:r>
          </a:p>
          <a:p>
            <a:pPr marL="628650" lvl="1" indent="-171450">
              <a:buFont typeface="Arial" panose="020B0604020202020204" pitchFamily="34" charset="0"/>
              <a:buChar char="•"/>
            </a:pPr>
            <a:r>
              <a:rPr lang="en-US" sz="1100" dirty="0"/>
              <a:t>But lacks some capabilities.</a:t>
            </a:r>
          </a:p>
          <a:p>
            <a:pPr marL="171450" indent="-171450">
              <a:buFont typeface="Arial" panose="020B0604020202020204" pitchFamily="34" charset="0"/>
              <a:buChar char="•"/>
            </a:pPr>
            <a:r>
              <a:rPr lang="en-US" sz="1100" dirty="0"/>
              <a:t>The book uses ER notation.</a:t>
            </a:r>
          </a:p>
        </p:txBody>
      </p:sp>
    </p:spTree>
    <p:extLst>
      <p:ext uri="{BB962C8B-B14F-4D97-AF65-F5344CB8AC3E}">
        <p14:creationId xmlns:p14="http://schemas.microsoft.com/office/powerpoint/2010/main" val="1838078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sz="1600" dirty="0"/>
              <a:t>The model has:</a:t>
            </a:r>
          </a:p>
          <a:p>
            <a:pPr lvl="1"/>
            <a:r>
              <a:rPr lang="en-US" sz="1400" dirty="0"/>
              <a:t>Four entity sets:</a:t>
            </a:r>
          </a:p>
          <a:p>
            <a:pPr lvl="2"/>
            <a:r>
              <a:rPr lang="en-US" sz="1200" i="1" dirty="0"/>
              <a:t>School</a:t>
            </a:r>
          </a:p>
          <a:p>
            <a:pPr lvl="2"/>
            <a:r>
              <a:rPr lang="en-US" sz="1200" i="1" dirty="0"/>
              <a:t>Department</a:t>
            </a:r>
          </a:p>
          <a:p>
            <a:pPr lvl="2"/>
            <a:r>
              <a:rPr lang="en-US" sz="1200" i="1" dirty="0"/>
              <a:t>Student</a:t>
            </a:r>
          </a:p>
          <a:p>
            <a:pPr lvl="2"/>
            <a:r>
              <a:rPr lang="en-US" sz="1200" i="1" dirty="0"/>
              <a:t>Faculty</a:t>
            </a:r>
          </a:p>
          <a:p>
            <a:pPr lvl="1"/>
            <a:r>
              <a:rPr lang="en-US" sz="1400" dirty="0"/>
              <a:t>Three relationship sets: </a:t>
            </a:r>
          </a:p>
          <a:p>
            <a:pPr lvl="2"/>
            <a:r>
              <a:rPr lang="en-US" sz="1200" i="1" dirty="0"/>
              <a:t>Student-School</a:t>
            </a:r>
          </a:p>
          <a:p>
            <a:pPr lvl="2"/>
            <a:r>
              <a:rPr lang="en-US" sz="1200" i="1" dirty="0"/>
              <a:t>School-Department</a:t>
            </a:r>
          </a:p>
          <a:p>
            <a:pPr lvl="2"/>
            <a:r>
              <a:rPr lang="en-US" sz="1200" i="1" dirty="0"/>
              <a:t>Faculty-Department.</a:t>
            </a:r>
            <a:endParaRPr lang="en-US" sz="1200" dirty="0"/>
          </a:p>
          <a:p>
            <a:r>
              <a:rPr lang="en-US" sz="1600" dirty="0"/>
              <a:t>This is the level of detail I want when I ask for:</a:t>
            </a:r>
          </a:p>
          <a:p>
            <a:pPr lvl="1"/>
            <a:r>
              <a:rPr lang="en-US" sz="1400" dirty="0">
                <a:solidFill>
                  <a:srgbClr val="FF0000"/>
                </a:solidFill>
              </a:rPr>
              <a:t>Conceptual Model diagram.</a:t>
            </a:r>
          </a:p>
          <a:p>
            <a:pPr lvl="1"/>
            <a:r>
              <a:rPr lang="en-US" sz="1400" dirty="0">
                <a:solidFill>
                  <a:srgbClr val="00B050"/>
                </a:solidFill>
              </a:rPr>
              <a:t>Logical Model diagram.</a:t>
            </a:r>
          </a:p>
          <a:p>
            <a:r>
              <a:rPr lang="en-US" sz="1600" dirty="0"/>
              <a:t>Some online tools with “free,” constrained usage.</a:t>
            </a:r>
          </a:p>
          <a:p>
            <a:pPr lvl="1"/>
            <a:r>
              <a:rPr lang="en-US" sz="1400" dirty="0" err="1"/>
              <a:t>Lucidchart</a:t>
            </a:r>
            <a:r>
              <a:rPr lang="en-US" sz="1400" dirty="0"/>
              <a:t> (</a:t>
            </a:r>
            <a:r>
              <a:rPr lang="en-US" sz="1400" dirty="0">
                <a:hlinkClick r:id="rId2"/>
              </a:rPr>
              <a:t>https://www.lucidchart.com/</a:t>
            </a:r>
            <a:r>
              <a:rPr lang="en-US" sz="1400" dirty="0"/>
              <a:t>)</a:t>
            </a:r>
          </a:p>
          <a:p>
            <a:pPr lvl="1"/>
            <a:r>
              <a:rPr lang="en-US" sz="1400" dirty="0" err="1"/>
              <a:t>Vertabelo</a:t>
            </a:r>
            <a:r>
              <a:rPr lang="en-US" sz="1400" dirty="0"/>
              <a:t> (</a:t>
            </a:r>
            <a:r>
              <a:rPr lang="en-US" sz="1400" dirty="0">
                <a:hlinkClick r:id="rId3"/>
              </a:rPr>
              <a:t>https://vertabelo.com/</a:t>
            </a:r>
            <a:r>
              <a:rPr lang="en-US" sz="1400" dirty="0"/>
              <a:t>)</a:t>
            </a:r>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sz="2400" dirty="0"/>
              <a:t>Do a Slightly More complex University Database ER Model</a:t>
            </a:r>
          </a:p>
        </p:txBody>
      </p:sp>
      <p:pic>
        <p:nvPicPr>
          <p:cNvPr id="6" name="Picture 5">
            <a:extLst>
              <a:ext uri="{FF2B5EF4-FFF2-40B4-BE49-F238E27FC236}">
                <a16:creationId xmlns:a16="http://schemas.microsoft.com/office/drawing/2014/main" id="{1FA12837-7635-49E7-8B7C-2C44F191C168}"/>
              </a:ext>
            </a:extLst>
          </p:cNvPr>
          <p:cNvPicPr>
            <a:picLocks noChangeAspect="1"/>
          </p:cNvPicPr>
          <p:nvPr/>
        </p:nvPicPr>
        <p:blipFill>
          <a:blip r:embed="rId4"/>
          <a:stretch>
            <a:fillRect/>
          </a:stretch>
        </p:blipFill>
        <p:spPr>
          <a:xfrm>
            <a:off x="2743200" y="590550"/>
            <a:ext cx="6034501" cy="2362200"/>
          </a:xfrm>
          <a:prstGeom prst="rect">
            <a:avLst/>
          </a:prstGeom>
        </p:spPr>
      </p:pic>
      <p:sp>
        <p:nvSpPr>
          <p:cNvPr id="4" name="Rectangle 3">
            <a:extLst>
              <a:ext uri="{FF2B5EF4-FFF2-40B4-BE49-F238E27FC236}">
                <a16:creationId xmlns:a16="http://schemas.microsoft.com/office/drawing/2014/main" id="{8A9E10FB-EBC4-CA14-5EAE-C41F58DE0F8E}"/>
              </a:ext>
            </a:extLst>
          </p:cNvPr>
          <p:cNvSpPr/>
          <p:nvPr/>
        </p:nvSpPr>
        <p:spPr>
          <a:xfrm>
            <a:off x="2667000" y="590550"/>
            <a:ext cx="2895600" cy="2133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C8C2DAF-AF61-5669-0DF2-22A027EF095B}"/>
              </a:ext>
            </a:extLst>
          </p:cNvPr>
          <p:cNvSpPr/>
          <p:nvPr/>
        </p:nvSpPr>
        <p:spPr>
          <a:xfrm>
            <a:off x="5722350" y="590550"/>
            <a:ext cx="2964450" cy="24384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2511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78486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pPr marL="0" indent="0">
              <a:buNone/>
            </a:pPr>
            <a:br>
              <a:rPr lang="en-US" sz="1600" dirty="0"/>
            </a:br>
            <a:endParaRPr lang="en-US" sz="1600" dirty="0"/>
          </a:p>
          <a:p>
            <a:r>
              <a:rPr lang="en-US" sz="1600" dirty="0"/>
              <a:t>We will learn over time and there are good tutorials (</a:t>
            </a:r>
            <a:r>
              <a:rPr lang="en-US" sz="1600" dirty="0">
                <a:hlinkClick r:id="rId2"/>
              </a:rPr>
              <a:t>https://www.lucidchart.com/pages/er-diagrams</a:t>
            </a:r>
            <a:r>
              <a:rPr lang="en-US" sz="1600" dirty="0"/>
              <a:t>) 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3"/>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5105400" y="666750"/>
            <a:ext cx="2895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We will spend a lot of time</a:t>
            </a:r>
            <a:br>
              <a:rPr lang="en-US" sz="1600" dirty="0"/>
            </a:br>
            <a:r>
              <a:rPr lang="en-US" sz="1600" dirty="0"/>
              <a:t>discussing keys.</a:t>
            </a:r>
          </a:p>
          <a:p>
            <a:pPr marL="285750" indent="-285750">
              <a:buFont typeface="Arial" panose="020B0604020202020204" pitchFamily="34" charset="0"/>
              <a:buChar char="•"/>
            </a:pPr>
            <a:r>
              <a:rPr lang="en-US" sz="1600" dirty="0"/>
              <a:t>We will start in a couple</a:t>
            </a:r>
            <a:br>
              <a:rPr lang="en-US" sz="1600" dirty="0"/>
            </a:br>
            <a:r>
              <a:rPr lang="en-US" sz="1600" dirty="0"/>
              <a:t>of slides.</a:t>
            </a:r>
          </a:p>
        </p:txBody>
      </p:sp>
    </p:spTree>
    <p:extLst>
      <p:ext uri="{BB962C8B-B14F-4D97-AF65-F5344CB8AC3E}">
        <p14:creationId xmlns:p14="http://schemas.microsoft.com/office/powerpoint/2010/main" val="3303345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2"/>
          <a:stretch>
            <a:fillRect/>
          </a:stretch>
        </p:blipFill>
        <p:spPr>
          <a:xfrm>
            <a:off x="240527" y="1129281"/>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8312461" cy="584775"/>
          </a:xfrm>
          <a:prstGeom prst="rect">
            <a:avLst/>
          </a:prstGeom>
          <a:noFill/>
        </p:spPr>
        <p:txBody>
          <a:bodyPr wrap="square" rtlCol="0">
            <a:spAutoFit/>
          </a:bodyPr>
          <a:lstStyle/>
          <a:p>
            <a:r>
              <a:rPr lang="en-US" sz="1600" dirty="0">
                <a:solidFill>
                  <a:srgbClr val="FF0000"/>
                </a:solidFill>
              </a:rPr>
              <a:t>Primary Key </a:t>
            </a:r>
            <a:r>
              <a:rPr lang="en-US" sz="1600" dirty="0"/>
              <a:t>means that the value occurs </a:t>
            </a:r>
            <a:r>
              <a:rPr lang="en-US" sz="1600" b="1" dirty="0"/>
              <a:t>at most once.</a:t>
            </a:r>
          </a:p>
          <a:p>
            <a:r>
              <a:rPr lang="en-US" sz="1600" b="1" dirty="0"/>
              <a:t>This is a statement about the </a:t>
            </a:r>
            <a:r>
              <a:rPr lang="en-US" sz="1600" b="1" u="sng" dirty="0"/>
              <a:t>domain,</a:t>
            </a:r>
            <a:r>
              <a:rPr lang="en-US" sz="1600" b="1" dirty="0"/>
              <a:t> not the actual data </a:t>
            </a:r>
            <a:r>
              <a:rPr lang="en-US" sz="1600" b="1" u="sng" dirty="0"/>
              <a:t>currently</a:t>
            </a:r>
            <a:r>
              <a:rPr lang="en-US" sz="1600" b="1" dirty="0"/>
              <a:t> in the table.</a:t>
            </a:r>
            <a:endParaRPr lang="en-US" sz="1600" dirty="0"/>
          </a:p>
        </p:txBody>
      </p:sp>
      <p:sp>
        <p:nvSpPr>
          <p:cNvPr id="12" name="Rectangle 11">
            <a:extLst>
              <a:ext uri="{FF2B5EF4-FFF2-40B4-BE49-F238E27FC236}">
                <a16:creationId xmlns:a16="http://schemas.microsoft.com/office/drawing/2014/main" id="{BD50BE91-8083-114F-A240-4C5D352EBC69}"/>
              </a:ext>
            </a:extLst>
          </p:cNvPr>
          <p:cNvSpPr/>
          <p:nvPr/>
        </p:nvSpPr>
        <p:spPr>
          <a:xfrm>
            <a:off x="240527" y="1129281"/>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3"/>
          <a:stretch>
            <a:fillRect/>
          </a:stretch>
        </p:blipFill>
        <p:spPr>
          <a:xfrm>
            <a:off x="228600" y="2840463"/>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17923" y="2838374"/>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75827B-9D63-3B40-B81B-3F74F73E7074}"/>
              </a:ext>
            </a:extLst>
          </p:cNvPr>
          <p:cNvSpPr txBox="1"/>
          <p:nvPr/>
        </p:nvSpPr>
        <p:spPr>
          <a:xfrm>
            <a:off x="76200" y="2196431"/>
            <a:ext cx="8469534" cy="584775"/>
          </a:xfrm>
          <a:prstGeom prst="rect">
            <a:avLst/>
          </a:prstGeom>
          <a:noFill/>
        </p:spPr>
        <p:txBody>
          <a:bodyPr wrap="square" rtlCol="0">
            <a:spAutoFit/>
          </a:bodyPr>
          <a:lstStyle/>
          <a:p>
            <a:r>
              <a:rPr lang="en-US" sz="1600" dirty="0">
                <a:solidFill>
                  <a:srgbClr val="7030A0"/>
                </a:solidFill>
              </a:rPr>
              <a:t>Foreign Key </a:t>
            </a:r>
            <a:r>
              <a:rPr lang="en-US" sz="1600" dirty="0"/>
              <a:t>means that if a value occurs in </a:t>
            </a:r>
            <a:r>
              <a:rPr lang="en-US" sz="1600" dirty="0" err="1">
                <a:solidFill>
                  <a:srgbClr val="7030A0"/>
                </a:solidFill>
              </a:rPr>
              <a:t>school_id</a:t>
            </a:r>
            <a:r>
              <a:rPr lang="en-US" sz="1600" dirty="0">
                <a:solidFill>
                  <a:srgbClr val="7030A0"/>
                </a:solidFill>
              </a:rPr>
              <a:t> </a:t>
            </a:r>
            <a:r>
              <a:rPr lang="en-US" sz="1600" dirty="0"/>
              <a:t>for any row, there must be a row in School with </a:t>
            </a:r>
            <a:r>
              <a:rPr lang="en-US" sz="1600" dirty="0">
                <a:solidFill>
                  <a:srgbClr val="FF0000"/>
                </a:solidFill>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152400" y="3790950"/>
            <a:ext cx="5067669" cy="830997"/>
          </a:xfrm>
          <a:prstGeom prst="rect">
            <a:avLst/>
          </a:prstGeom>
          <a:noFill/>
        </p:spPr>
        <p:txBody>
          <a:bodyPr wrap="none" rtlCol="0">
            <a:spAutoFit/>
          </a:bodyPr>
          <a:lstStyle/>
          <a:p>
            <a:r>
              <a:rPr lang="en-US" sz="1600" dirty="0"/>
              <a:t>The line notations mean:</a:t>
            </a:r>
          </a:p>
          <a:p>
            <a:pPr marL="742950" lvl="1" indent="-285750">
              <a:buFont typeface="Arial" panose="020B0604020202020204" pitchFamily="34" charset="0"/>
              <a:buChar char="•"/>
            </a:pPr>
            <a:r>
              <a:rPr lang="en-US" sz="1600" dirty="0"/>
              <a:t>A student is related to EXACTLY ONE school.</a:t>
            </a:r>
          </a:p>
          <a:p>
            <a:pPr marL="742950" lvl="1" indent="-285750">
              <a:buFont typeface="Arial" panose="020B0604020202020204" pitchFamily="34" charset="0"/>
              <a:buChar char="•"/>
            </a:pPr>
            <a:r>
              <a:rPr lang="en-US" sz="1600" dirty="0"/>
              <a:t>A School may be related to 0, 1 or many students.</a:t>
            </a:r>
          </a:p>
        </p:txBody>
      </p:sp>
    </p:spTree>
    <p:extLst>
      <p:ext uri="{BB962C8B-B14F-4D97-AF65-F5344CB8AC3E}">
        <p14:creationId xmlns:p14="http://schemas.microsoft.com/office/powerpoint/2010/main" val="614973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
        <p:nvSpPr>
          <p:cNvPr id="4" name="TextBox 3">
            <a:extLst>
              <a:ext uri="{FF2B5EF4-FFF2-40B4-BE49-F238E27FC236}">
                <a16:creationId xmlns:a16="http://schemas.microsoft.com/office/drawing/2014/main" id="{616E3EAC-0D45-7B41-888A-00F7B2E848C1}"/>
              </a:ext>
            </a:extLst>
          </p:cNvPr>
          <p:cNvSpPr txBox="1"/>
          <p:nvPr/>
        </p:nvSpPr>
        <p:spPr>
          <a:xfrm>
            <a:off x="381000" y="3409950"/>
            <a:ext cx="7458709" cy="1200329"/>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The book and slides do not do a great job of motivating the ER model or</a:t>
            </a:r>
            <a:br>
              <a:rPr lang="en-US" dirty="0">
                <a:solidFill>
                  <a:srgbClr val="FF0000"/>
                </a:solidFill>
              </a:rPr>
            </a:br>
            <a:r>
              <a:rPr lang="en-US" dirty="0">
                <a:solidFill>
                  <a:srgbClr val="FF0000"/>
                </a:solidFill>
              </a:rPr>
              <a:t>ER diagrams.</a:t>
            </a:r>
          </a:p>
          <a:p>
            <a:pPr marL="285750" indent="-285750">
              <a:buFont typeface="Arial" panose="020B0604020202020204" pitchFamily="34" charset="0"/>
              <a:buChar char="•"/>
            </a:pPr>
            <a:r>
              <a:rPr lang="en-US" dirty="0">
                <a:solidFill>
                  <a:srgbClr val="FF0000"/>
                </a:solidFill>
              </a:rPr>
              <a:t>Why do people and teams think about or use the ER model and modeling?</a:t>
            </a:r>
          </a:p>
        </p:txBody>
      </p:sp>
    </p:spTree>
    <p:extLst>
      <p:ext uri="{BB962C8B-B14F-4D97-AF65-F5344CB8AC3E}">
        <p14:creationId xmlns:p14="http://schemas.microsoft.com/office/powerpoint/2010/main" val="1196299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ER</a:t>
            </a:r>
            <a:br>
              <a:rPr lang="en-US" sz="800" dirty="0"/>
            </a:br>
            <a:r>
              <a:rPr lang="en-US" sz="800" dirty="0"/>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Relational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Doc</a:t>
            </a:r>
            <a:br>
              <a:rPr lang="en-US" sz="800" dirty="0"/>
            </a:br>
            <a:r>
              <a:rPr lang="en-US" sz="800" dirty="0"/>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Graph</a:t>
            </a:r>
            <a:br>
              <a:rPr lang="en-US" sz="800" dirty="0"/>
            </a:br>
            <a:r>
              <a:rPr lang="en-US" sz="800" dirty="0"/>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a:t>
            </a:r>
            <a:br>
              <a:rPr lang="en-US" sz="800" dirty="0"/>
            </a:br>
            <a:r>
              <a:rPr lang="en-US" sz="800" dirty="0"/>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r>
              <a:rPr lang="en-US" sz="1200" dirty="0">
                <a:solidFill>
                  <a:srgbClr val="7030A0"/>
                </a:solidFill>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r>
              <a:rPr lang="en-US" sz="1200" dirty="0"/>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algn="ctr"/>
              <a:r>
                <a:rPr lang="en-US" sz="1400" dirty="0"/>
                <a:t>Business</a:t>
              </a:r>
              <a:br>
                <a:rPr lang="en-US" sz="1400" dirty="0"/>
              </a:br>
              <a:r>
                <a:rPr lang="en-US" sz="1400" dirty="0"/>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algn="ctr"/>
              <a:r>
                <a:rPr lang="en-US" sz="1400" dirty="0"/>
                <a:t>UI</a:t>
              </a:r>
              <a:br>
                <a:rPr lang="en-US" sz="1400" dirty="0"/>
              </a:br>
              <a:r>
                <a:rPr lang="en-US" sz="1400" dirty="0"/>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algn="ctr"/>
            <a:r>
              <a:rPr lang="en-US" sz="1400" dirty="0"/>
              <a:t>Business</a:t>
            </a:r>
            <a:br>
              <a:rPr lang="en-US" sz="1400" dirty="0"/>
            </a:br>
            <a:r>
              <a:rPr lang="en-US" sz="1400" dirty="0"/>
              <a:t>Service</a:t>
            </a:r>
            <a:br>
              <a:rPr lang="en-US" sz="1400" dirty="0"/>
            </a:br>
            <a:r>
              <a:rPr lang="en-US" sz="1400" dirty="0"/>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647950" y="3518708"/>
            <a:ext cx="502382" cy="1167134"/>
            <a:chOff x="5603042" y="2048530"/>
            <a:chExt cx="502382"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603042" y="2048530"/>
              <a:ext cx="502382" cy="523220"/>
            </a:xfrm>
            <a:prstGeom prst="rect">
              <a:avLst/>
            </a:prstGeom>
            <a:noFill/>
          </p:spPr>
          <p:txBody>
            <a:bodyPr wrap="none" rtlCol="0">
              <a:spAutoFit/>
            </a:bodyPr>
            <a:lstStyle/>
            <a:p>
              <a:pPr algn="ctr"/>
              <a:r>
                <a:rPr lang="en-US" sz="1400" dirty="0"/>
                <a:t>DB</a:t>
              </a:r>
              <a:br>
                <a:rPr lang="en-US" sz="1400" dirty="0"/>
              </a:br>
              <a:r>
                <a:rPr lang="en-US" sz="1400" dirty="0"/>
                <a:t>Pros</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68015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r>
              <a:rPr lang="en-US" sz="800" dirty="0"/>
              <a:t>https://</a:t>
            </a:r>
            <a:r>
              <a:rPr lang="en-US" sz="800" dirty="0" err="1"/>
              <a:t>pctechnicalpro.blogspot.com</a:t>
            </a:r>
            <a:r>
              <a:rPr lang="en-US" sz="800" dirty="0"/>
              <a:t>/2017/04/advantages-disadvantages-</a:t>
            </a:r>
            <a:r>
              <a:rPr lang="en-US" sz="800" dirty="0" err="1"/>
              <a:t>er</a:t>
            </a:r>
            <a:r>
              <a:rPr lang="en-US" sz="800" dirty="0"/>
              <a:t>-model-</a:t>
            </a:r>
            <a:r>
              <a:rPr lang="en-US" sz="800" dirty="0" err="1"/>
              <a:t>dbms.html</a:t>
            </a:r>
            <a:endParaRPr lang="en-US" sz="800" dirty="0"/>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If you get to use Google to help with take home exams, HW, etc.</a:t>
            </a:r>
          </a:p>
          <a:p>
            <a:pPr marL="285750" indent="-285750">
              <a:buFont typeface="Arial" panose="020B0604020202020204" pitchFamily="34" charset="0"/>
              <a:buChar char="•"/>
            </a:pPr>
            <a:r>
              <a:rPr lang="en-US" dirty="0">
                <a:solidFill>
                  <a:srgbClr val="FF0000"/>
                </a:solidFill>
              </a:rPr>
              <a:t>I get to use Google to help with slides.</a:t>
            </a:r>
          </a:p>
        </p:txBody>
      </p:sp>
    </p:spTree>
    <p:extLst>
      <p:ext uri="{BB962C8B-B14F-4D97-AF65-F5344CB8AC3E}">
        <p14:creationId xmlns:p14="http://schemas.microsoft.com/office/powerpoint/2010/main" val="2348633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3600" dirty="0">
                <a:solidFill>
                  <a:schemeClr val="bg1"/>
                </a:solidFill>
              </a:rPr>
              <a:t>The Relational Model</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2143035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algn="ctr" defTabSz="685800" eaLnBrk="0" hangingPunct="0"/>
            <a:r>
              <a:rPr lang="en-IN" sz="788" b="1" dirty="0">
                <a:solidFill>
                  <a:srgbClr val="000000"/>
                </a:solidFill>
                <a:latin typeface="Helvetica" panose="020B0604020202020204" pitchFamily="34" charset="0"/>
                <a:ea typeface="MS PGothic" panose="020B0600070205080204" pitchFamily="34" charset="-128"/>
              </a:rPr>
              <a:t>Ted Codd</a:t>
            </a:r>
            <a:br>
              <a:rPr lang="en-IN" sz="788" b="1" dirty="0">
                <a:solidFill>
                  <a:srgbClr val="000000"/>
                </a:solidFill>
                <a:latin typeface="Helvetica" panose="020B0604020202020204" pitchFamily="34" charset="0"/>
                <a:ea typeface="MS PGothic" panose="020B0600070205080204" pitchFamily="34" charset="-128"/>
              </a:rPr>
            </a:br>
            <a:r>
              <a:rPr lang="en-IN" sz="788" dirty="0">
                <a:solidFill>
                  <a:srgbClr val="000000"/>
                </a:solidFill>
                <a:latin typeface="Helvetica" panose="020B0604020202020204" pitchFamily="34" charset="0"/>
                <a:ea typeface="MS PGothic" panose="020B0600070205080204" pitchFamily="34" charset="-128"/>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defTabSz="914400"/>
            <a:r>
              <a:rPr lang="en-US" sz="1400" kern="0" dirty="0"/>
              <a:t>The “relation” is the “table.”</a:t>
            </a:r>
          </a:p>
          <a:p>
            <a:pPr lvl="1" defTabSz="914400"/>
            <a:r>
              <a:rPr lang="en-US" sz="1400" kern="0" dirty="0"/>
              <a:t>In my big space of pieces of data.</a:t>
            </a:r>
            <a:br>
              <a:rPr lang="en-US" sz="1400" kern="0" dirty="0"/>
            </a:br>
            <a:r>
              <a:rPr lang="en-US" sz="1400" i="1" kern="0" dirty="0"/>
              <a:t>ID, name, </a:t>
            </a:r>
            <a:r>
              <a:rPr lang="en-US" sz="1400" i="1" kern="0" dirty="0" err="1"/>
              <a:t>dept_name</a:t>
            </a:r>
            <a:r>
              <a:rPr lang="en-US" sz="1400" i="1" kern="0" dirty="0"/>
              <a:t>, salary</a:t>
            </a:r>
            <a:r>
              <a:rPr lang="en-US" sz="1400" kern="0" dirty="0"/>
              <a:t> are</a:t>
            </a:r>
            <a:br>
              <a:rPr lang="en-US" sz="1400" kern="0" dirty="0"/>
            </a:br>
            <a:r>
              <a:rPr lang="en-US" sz="1400" kern="0" dirty="0"/>
              <a:t>somehow related.</a:t>
            </a:r>
          </a:p>
          <a:p>
            <a:pPr lvl="1" defTabSz="914400"/>
            <a:r>
              <a:rPr lang="en-US" sz="1400" kern="0" dirty="0"/>
              <a:t>This causes confusion, because the ER and other models use “relation” to mean something else.</a:t>
            </a:r>
          </a:p>
          <a:p>
            <a:pPr defTabSz="914400"/>
            <a:r>
              <a:rPr lang="en-US" sz="1400" kern="0" dirty="0"/>
              <a:t>Core concepts:</a:t>
            </a:r>
          </a:p>
          <a:p>
            <a:pPr lvl="1" defTabSz="914400"/>
            <a:r>
              <a:rPr lang="en-US" sz="1400" kern="0" dirty="0"/>
              <a:t>Relation</a:t>
            </a:r>
          </a:p>
          <a:p>
            <a:pPr lvl="1" defTabSz="914400"/>
            <a:r>
              <a:rPr lang="en-US" sz="1400" kern="0" dirty="0"/>
              <a:t>Tuple (Row)</a:t>
            </a:r>
          </a:p>
          <a:p>
            <a:pPr lvl="1" defTabSz="914400"/>
            <a:r>
              <a:rPr lang="en-US" sz="1400" kern="0" dirty="0"/>
              <a:t>Column (Attribute)</a:t>
            </a:r>
          </a:p>
        </p:txBody>
      </p:sp>
    </p:spTree>
    <p:extLst>
      <p:ext uri="{BB962C8B-B14F-4D97-AF65-F5344CB8AC3E}">
        <p14:creationId xmlns:p14="http://schemas.microsoft.com/office/powerpoint/2010/main" val="1899415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attributes</a:t>
            </a:r>
          </a:p>
          <a:p>
            <a:pPr algn="ctr" defTabSz="685800"/>
            <a:r>
              <a:rPr lang="en-US" altLang="en-US" sz="1350">
                <a:solidFill>
                  <a:srgbClr val="000000"/>
                </a:solidFill>
              </a:rPr>
              <a:t>(or columns)</a:t>
            </a:r>
            <a:endParaRPr lang="en-US" altLang="en-US" sz="1200">
              <a:solidFill>
                <a:srgbClr val="000000"/>
              </a:solidFill>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tuples</a:t>
            </a:r>
          </a:p>
          <a:p>
            <a:pPr algn="ctr" defTabSz="685800"/>
            <a:r>
              <a:rPr lang="en-US" altLang="en-US" sz="1350">
                <a:solidFill>
                  <a:srgbClr val="000000"/>
                </a:solidFill>
              </a:rPr>
              <a:t>(or rows)</a:t>
            </a:r>
            <a:endParaRPr lang="en-US" altLang="en-US" sz="1200">
              <a:solidFill>
                <a:srgbClr val="000000"/>
              </a:solidFill>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2652489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I will explain the importance of atomic attributes and null in examples.</a:t>
            </a:r>
          </a:p>
          <a:p>
            <a:pPr marL="285750" indent="-285750">
              <a:buFont typeface="Arial" panose="020B0604020202020204" pitchFamily="34" charset="0"/>
              <a:buChar char="•"/>
            </a:pPr>
            <a:r>
              <a:rPr lang="en-US" dirty="0">
                <a:solidFill>
                  <a:srgbClr val="FF0000"/>
                </a:solidFill>
              </a:rPr>
              <a:t>Atomic and use of Null is important!</a:t>
            </a:r>
          </a:p>
        </p:txBody>
      </p:sp>
    </p:spTree>
    <p:extLst>
      <p:ext uri="{BB962C8B-B14F-4D97-AF65-F5344CB8AC3E}">
        <p14:creationId xmlns:p14="http://schemas.microsoft.com/office/powerpoint/2010/main" val="1028481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4223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38440" y="590550"/>
            <a:ext cx="8839200" cy="4149930"/>
          </a:xfrm>
        </p:spPr>
        <p:txBody>
          <a:bodyPr/>
          <a:lstStyle/>
          <a:p>
            <a:pPr>
              <a:spcBef>
                <a:spcPts val="0"/>
              </a:spcBef>
              <a:spcAft>
                <a:spcPts val="300"/>
              </a:spcAft>
            </a:pPr>
            <a:r>
              <a:rPr lang="en-US" sz="1600" dirty="0"/>
              <a:t>Introduction</a:t>
            </a:r>
          </a:p>
          <a:p>
            <a:pPr lvl="1">
              <a:spcBef>
                <a:spcPts val="0"/>
              </a:spcBef>
              <a:spcAft>
                <a:spcPts val="300"/>
              </a:spcAft>
            </a:pPr>
            <a:r>
              <a:rPr lang="en-US" sz="1400" dirty="0"/>
              <a:t>Logistics, about your instructor, OHs, IAs.</a:t>
            </a:r>
          </a:p>
          <a:p>
            <a:pPr lvl="1">
              <a:spcBef>
                <a:spcPts val="0"/>
              </a:spcBef>
              <a:spcAft>
                <a:spcPts val="300"/>
              </a:spcAft>
            </a:pPr>
            <a:r>
              <a:rPr lang="en-US" sz="1400" dirty="0"/>
              <a:t>Homework, exams.</a:t>
            </a:r>
          </a:p>
          <a:p>
            <a:pPr>
              <a:spcBef>
                <a:spcPts val="0"/>
              </a:spcBef>
              <a:spcAft>
                <a:spcPts val="300"/>
              </a:spcAft>
            </a:pPr>
            <a:r>
              <a:rPr lang="en-US" sz="1600" strike="sngStrike" dirty="0">
                <a:solidFill>
                  <a:srgbClr val="FF0000"/>
                </a:solidFill>
              </a:rPr>
              <a:t>Data, Databases, Database Management Systems, Applications</a:t>
            </a:r>
          </a:p>
          <a:p>
            <a:pPr>
              <a:spcBef>
                <a:spcPts val="0"/>
              </a:spcBef>
              <a:spcAft>
                <a:spcPts val="300"/>
              </a:spcAft>
            </a:pPr>
            <a:r>
              <a:rPr lang="en-US" sz="1600" dirty="0"/>
              <a:t>Database design, Entity-Relationship Model (Part 1)</a:t>
            </a:r>
          </a:p>
          <a:p>
            <a:pPr lvl="1">
              <a:spcBef>
                <a:spcPts val="0"/>
              </a:spcBef>
              <a:spcAft>
                <a:spcPts val="300"/>
              </a:spcAft>
            </a:pPr>
            <a:r>
              <a:rPr lang="en-US" sz="1400" dirty="0"/>
              <a:t>Database design process.</a:t>
            </a:r>
          </a:p>
          <a:p>
            <a:pPr lvl="1">
              <a:spcBef>
                <a:spcPts val="0"/>
              </a:spcBef>
              <a:spcAft>
                <a:spcPts val="300"/>
              </a:spcAft>
            </a:pPr>
            <a:r>
              <a:rPr lang="en-US" sz="1400" dirty="0"/>
              <a:t>ER-Model and diagrams.</a:t>
            </a:r>
          </a:p>
          <a:p>
            <a:pPr>
              <a:spcBef>
                <a:spcPts val="0"/>
              </a:spcBef>
              <a:spcAft>
                <a:spcPts val="300"/>
              </a:spcAft>
            </a:pPr>
            <a:r>
              <a:rPr lang="en-US" sz="1600" dirty="0"/>
              <a:t>The theory: The </a:t>
            </a:r>
            <a:r>
              <a:rPr lang="en-US" sz="1600" i="1" dirty="0"/>
              <a:t>Relational Model </a:t>
            </a:r>
            <a:r>
              <a:rPr lang="en-US" sz="1600" dirty="0"/>
              <a:t>(Part 1)</a:t>
            </a:r>
          </a:p>
          <a:p>
            <a:pPr lvl="1">
              <a:spcBef>
                <a:spcPts val="0"/>
              </a:spcBef>
              <a:spcAft>
                <a:spcPts val="300"/>
              </a:spcAft>
            </a:pPr>
            <a:r>
              <a:rPr lang="en-US" sz="1400" dirty="0"/>
              <a:t>Relational model, schema, keys, schema diagrams.</a:t>
            </a:r>
          </a:p>
          <a:p>
            <a:pPr lvl="1">
              <a:spcBef>
                <a:spcPts val="0"/>
              </a:spcBef>
              <a:spcAft>
                <a:spcPts val="300"/>
              </a:spcAft>
            </a:pPr>
            <a:r>
              <a:rPr lang="en-US" sz="1400" dirty="0"/>
              <a:t>Basics of relational algebra.</a:t>
            </a:r>
          </a:p>
          <a:p>
            <a:pPr>
              <a:spcBef>
                <a:spcPts val="0"/>
              </a:spcBef>
              <a:spcAft>
                <a:spcPts val="300"/>
              </a:spcAft>
            </a:pPr>
            <a:r>
              <a:rPr lang="en-US" sz="1600" dirty="0"/>
              <a:t>The realization: Structured Query Language (SQL) (Part 1)</a:t>
            </a:r>
          </a:p>
          <a:p>
            <a:pPr lvl="1">
              <a:spcBef>
                <a:spcPts val="0"/>
              </a:spcBef>
              <a:spcAft>
                <a:spcPts val="300"/>
              </a:spcAft>
            </a:pPr>
            <a:r>
              <a:rPr lang="en-US" sz="1400" dirty="0"/>
              <a:t>Basics of Data Definition Language.</a:t>
            </a:r>
          </a:p>
          <a:p>
            <a:pPr lvl="1">
              <a:spcBef>
                <a:spcPts val="0"/>
              </a:spcBef>
              <a:spcAft>
                <a:spcPts val="300"/>
              </a:spcAft>
            </a:pPr>
            <a:r>
              <a:rPr lang="en-US" sz="1400" dirty="0"/>
              <a:t>Basics of Data Manipulation Language (Query).</a:t>
            </a:r>
          </a:p>
          <a:p>
            <a:pPr>
              <a:spcBef>
                <a:spcPts val="0"/>
              </a:spcBef>
              <a:spcAft>
                <a:spcPts val="300"/>
              </a:spcAft>
            </a:pPr>
            <a:r>
              <a:rPr lang="en-US" sz="1600" dirty="0"/>
              <a:t>Homework 0 –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5357579" y="819150"/>
            <a:ext cx="3786421" cy="1569660"/>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F0000"/>
                </a:solidFill>
              </a:rPr>
              <a:t>The material is mostly</a:t>
            </a:r>
          </a:p>
          <a:p>
            <a:pPr marL="742950" lvl="1" indent="-285750">
              <a:buFont typeface="Arial" panose="020B0604020202020204" pitchFamily="34" charset="0"/>
              <a:buChar char="•"/>
            </a:pPr>
            <a:r>
              <a:rPr lang="en-US" sz="1200" dirty="0">
                <a:solidFill>
                  <a:srgbClr val="FF0000"/>
                </a:solidFill>
              </a:rPr>
              <a:t>History of databases</a:t>
            </a:r>
          </a:p>
          <a:p>
            <a:pPr marL="742950" lvl="1" indent="-285750">
              <a:buFont typeface="Arial" panose="020B0604020202020204" pitchFamily="34" charset="0"/>
              <a:buChar char="•"/>
            </a:pPr>
            <a:r>
              <a:rPr lang="en-US" sz="1200" dirty="0">
                <a:solidFill>
                  <a:srgbClr val="FF0000"/>
                </a:solidFill>
              </a:rPr>
              <a:t>Motivation for databases</a:t>
            </a:r>
          </a:p>
          <a:p>
            <a:pPr marL="742950" lvl="1" indent="-285750">
              <a:buFont typeface="Arial" panose="020B0604020202020204" pitchFamily="34" charset="0"/>
              <a:buChar char="•"/>
            </a:pPr>
            <a:r>
              <a:rPr lang="en-US" sz="1200" dirty="0">
                <a:solidFill>
                  <a:srgbClr val="FF0000"/>
                </a:solidFill>
              </a:rPr>
              <a:t>Terms</a:t>
            </a:r>
          </a:p>
          <a:p>
            <a:pPr marL="742950" lvl="1" indent="-285750">
              <a:buFont typeface="Arial" panose="020B0604020202020204" pitchFamily="34" charset="0"/>
              <a:buChar char="•"/>
            </a:pPr>
            <a:r>
              <a:rPr lang="en-US" sz="1200" dirty="0">
                <a:solidFill>
                  <a:srgbClr val="FF0000"/>
                </a:solidFill>
              </a:rPr>
              <a:t>Concepts</a:t>
            </a:r>
          </a:p>
          <a:p>
            <a:pPr marL="285750" indent="-285750">
              <a:buFont typeface="Arial" panose="020B0604020202020204" pitchFamily="34" charset="0"/>
              <a:buChar char="•"/>
            </a:pPr>
            <a:r>
              <a:rPr lang="en-US" sz="1200" dirty="0">
                <a:solidFill>
                  <a:srgbClr val="FF0000"/>
                </a:solidFill>
              </a:rPr>
              <a:t>Covering in lecture is not a good use of time.</a:t>
            </a:r>
          </a:p>
          <a:p>
            <a:pPr marL="285750" indent="-285750">
              <a:buFont typeface="Arial" panose="020B0604020202020204" pitchFamily="34" charset="0"/>
              <a:buChar char="•"/>
            </a:pPr>
            <a:r>
              <a:rPr lang="en-US" sz="1200" dirty="0">
                <a:solidFill>
                  <a:srgbClr val="FF0000"/>
                </a:solidFill>
              </a:rPr>
              <a:t>Just read slides that come with book.</a:t>
            </a:r>
            <a:br>
              <a:rPr lang="en-US" sz="1200" dirty="0">
                <a:solidFill>
                  <a:srgbClr val="FF0000"/>
                </a:solidFill>
              </a:rPr>
            </a:br>
            <a:r>
              <a:rPr lang="en-US" sz="1200" dirty="0">
                <a:solidFill>
                  <a:srgbClr val="FF0000"/>
                </a:solidFill>
              </a:rPr>
              <a:t>https://</a:t>
            </a:r>
            <a:r>
              <a:rPr lang="en-US" sz="1200" dirty="0" err="1">
                <a:solidFill>
                  <a:srgbClr val="FF0000"/>
                </a:solidFill>
              </a:rPr>
              <a:t>www.db-book.com</a:t>
            </a:r>
            <a:r>
              <a:rPr lang="en-US" sz="1200" dirty="0">
                <a:solidFill>
                  <a:srgbClr val="FF0000"/>
                </a:solidFill>
              </a:rPr>
              <a:t>/db7/slides-</a:t>
            </a:r>
            <a:r>
              <a:rPr lang="en-US" sz="1200" dirty="0" err="1">
                <a:solidFill>
                  <a:srgbClr val="FF0000"/>
                </a:solidFill>
              </a:rPr>
              <a:t>dir</a:t>
            </a:r>
            <a:r>
              <a:rPr lang="en-US" sz="1200" dirty="0">
                <a:solidFill>
                  <a:srgbClr val="FF0000"/>
                </a:solidFill>
              </a:rPr>
              <a:t>/</a:t>
            </a:r>
            <a:r>
              <a:rPr lang="en-US" sz="1200" dirty="0" err="1">
                <a:solidFill>
                  <a:srgbClr val="FF0000"/>
                </a:solidFill>
              </a:rPr>
              <a:t>index.html</a:t>
            </a:r>
            <a:endParaRPr lang="en-US" sz="1200" dirty="0">
              <a:solidFill>
                <a:srgbClr val="FF0000"/>
              </a:solidFill>
            </a:endParaRPr>
          </a:p>
        </p:txBody>
      </p:sp>
    </p:spTree>
    <p:extLst>
      <p:ext uri="{BB962C8B-B14F-4D97-AF65-F5344CB8AC3E}">
        <p14:creationId xmlns:p14="http://schemas.microsoft.com/office/powerpoint/2010/main" val="649218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99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5026270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r>
              <a:rPr lang="en-US" sz="1400" dirty="0"/>
              <a:t>Relation</a:t>
            </a:r>
            <a:br>
              <a:rPr lang="en-US" sz="1400" dirty="0"/>
            </a:br>
            <a:r>
              <a:rPr lang="en-US" sz="1400" dirty="0"/>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r>
              <a:rPr lang="en-US" sz="1400" dirty="0">
                <a:solidFill>
                  <a:srgbClr val="00B050"/>
                </a:solidFill>
              </a:rPr>
              <a:t>Columns</a:t>
            </a:r>
            <a:br>
              <a:rPr lang="en-US" sz="1400" dirty="0">
                <a:solidFill>
                  <a:srgbClr val="00B050"/>
                </a:solidFill>
              </a:rPr>
            </a:br>
            <a:r>
              <a:rPr lang="en-US" sz="1400" dirty="0">
                <a:solidFill>
                  <a:srgbClr val="00B050"/>
                </a:solidFill>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r>
              <a:rPr lang="en-US" sz="1400" dirty="0">
                <a:solidFill>
                  <a:srgbClr val="FF0000"/>
                </a:solidFill>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r>
              <a:rPr lang="en-US" dirty="0"/>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r>
              <a:rPr lang="en-US" dirty="0"/>
              <a:t>classroom schema</a:t>
            </a:r>
          </a:p>
        </p:txBody>
      </p:sp>
    </p:spTree>
    <p:extLst>
      <p:ext uri="{BB962C8B-B14F-4D97-AF65-F5344CB8AC3E}">
        <p14:creationId xmlns:p14="http://schemas.microsoft.com/office/powerpoint/2010/main" val="2692013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10336923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a:xfrm>
            <a:off x="152400" y="666750"/>
            <a:ext cx="8839200" cy="4038600"/>
          </a:xfrm>
        </p:spPr>
        <p:txBody>
          <a:bodyPr/>
          <a:lstStyle/>
          <a:p>
            <a:r>
              <a:rPr lang="en-US" sz="1800" dirty="0"/>
              <a:t>First two relations in relational schema notation:</a:t>
            </a:r>
          </a:p>
          <a:p>
            <a:pPr lvl="1"/>
            <a:r>
              <a:rPr lang="en-US" sz="1600" dirty="0"/>
              <a:t>Department(</a:t>
            </a:r>
            <a:r>
              <a:rPr lang="en-US" sz="1600" dirty="0" err="1"/>
              <a:t>department_name</a:t>
            </a:r>
            <a:r>
              <a:rPr lang="en-US" sz="1600" dirty="0"/>
              <a:t>, </a:t>
            </a:r>
            <a:r>
              <a:rPr lang="en-US" sz="1600" u="sng" dirty="0" err="1"/>
              <a:t>department_id</a:t>
            </a:r>
            <a:r>
              <a:rPr lang="en-US" sz="1600" dirty="0"/>
              <a:t>)</a:t>
            </a:r>
          </a:p>
          <a:p>
            <a:pPr lvl="1"/>
            <a:r>
              <a:rPr lang="en-US" sz="1600" dirty="0"/>
              <a:t>Faculty(</a:t>
            </a:r>
            <a:r>
              <a:rPr lang="en-US" sz="1600" u="sng" dirty="0"/>
              <a:t>UNI</a:t>
            </a:r>
            <a:r>
              <a:rPr lang="en-US" sz="1600" dirty="0"/>
              <a:t>, </a:t>
            </a:r>
            <a:r>
              <a:rPr lang="en-US" sz="1600" dirty="0" err="1"/>
              <a:t>first_name</a:t>
            </a:r>
            <a:r>
              <a:rPr lang="en-US" sz="1600" dirty="0"/>
              <a:t>, </a:t>
            </a:r>
            <a:r>
              <a:rPr lang="en-US" sz="1600" dirty="0" err="1"/>
              <a:t>last_name</a:t>
            </a:r>
            <a:r>
              <a:rPr lang="en-US" sz="1600" dirty="0"/>
              <a:t>, </a:t>
            </a:r>
            <a:r>
              <a:rPr lang="en-US" sz="1600" b="1" dirty="0" err="1"/>
              <a:t>department_id</a:t>
            </a:r>
            <a:r>
              <a:rPr lang="en-US" sz="1600" dirty="0"/>
              <a:t>)</a:t>
            </a:r>
          </a:p>
          <a:p>
            <a:r>
              <a:rPr lang="en-US" sz="1800" dirty="0"/>
              <a:t>Relationship:</a:t>
            </a:r>
          </a:p>
          <a:p>
            <a:pPr lvl="1"/>
            <a:r>
              <a:rPr lang="en-US" sz="1600" dirty="0"/>
              <a:t>A faculty “has” exactly one department.</a:t>
            </a:r>
          </a:p>
          <a:p>
            <a:pPr lvl="1"/>
            <a:r>
              <a:rPr lang="en-US" sz="16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6" name="Picture 5">
            <a:extLst>
              <a:ext uri="{FF2B5EF4-FFF2-40B4-BE49-F238E27FC236}">
                <a16:creationId xmlns:a16="http://schemas.microsoft.com/office/drawing/2014/main" id="{34F8C532-BF3C-45FE-92F6-37CDB1F30234}"/>
              </a:ext>
            </a:extLst>
          </p:cNvPr>
          <p:cNvPicPr>
            <a:picLocks noChangeAspect="1"/>
          </p:cNvPicPr>
          <p:nvPr/>
        </p:nvPicPr>
        <p:blipFill>
          <a:blip r:embed="rId2"/>
          <a:stretch>
            <a:fillRect/>
          </a:stretch>
        </p:blipFill>
        <p:spPr>
          <a:xfrm>
            <a:off x="6172200" y="1242968"/>
            <a:ext cx="1498840" cy="2733764"/>
          </a:xfrm>
          <a:prstGeom prst="rect">
            <a:avLst/>
          </a:prstGeom>
        </p:spPr>
      </p:pic>
    </p:spTree>
    <p:extLst>
      <p:ext uri="{BB962C8B-B14F-4D97-AF65-F5344CB8AC3E}">
        <p14:creationId xmlns:p14="http://schemas.microsoft.com/office/powerpoint/2010/main" val="33536088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r>
              <a:rPr lang="en-US" dirty="0">
                <a:solidFill>
                  <a:srgbClr val="FF0000"/>
                </a:solidFill>
              </a:rPr>
              <a:t>DFF Comments:</a:t>
            </a:r>
          </a:p>
          <a:p>
            <a:pPr marL="742950" lvl="1" indent="-285750">
              <a:buFont typeface="Arial" panose="020B0604020202020204" pitchFamily="34" charset="0"/>
              <a:buChar char="•"/>
            </a:pPr>
            <a:r>
              <a:rPr lang="en-US" dirty="0">
                <a:solidFill>
                  <a:srgbClr val="FF0000"/>
                </a:solidFill>
              </a:rPr>
              <a:t>You will sometimes see other operator, e.g. </a:t>
            </a:r>
            <a:r>
              <a:rPr lang="en-US" dirty="0">
                <a:solidFill>
                  <a:srgbClr val="FF0000"/>
                </a:solidFill>
                <a:sym typeface="Wingdings" pitchFamily="2" charset="2"/>
              </a:rPr>
              <a:t> Assignment.</a:t>
            </a:r>
          </a:p>
          <a:p>
            <a:pPr marL="742950" lvl="1" indent="-285750">
              <a:buFont typeface="Arial" panose="020B0604020202020204" pitchFamily="34" charset="0"/>
              <a:buChar char="•"/>
            </a:pPr>
            <a:r>
              <a:rPr lang="en-US" dirty="0">
                <a:solidFill>
                  <a:srgbClr val="FF0000"/>
                </a:solidFill>
                <a:sym typeface="Wingdings" pitchFamily="2" charset="2"/>
              </a:rPr>
              <a:t>Relational algebra focuses on </a:t>
            </a:r>
            <a:r>
              <a:rPr lang="en-US" i="1" dirty="0">
                <a:solidFill>
                  <a:srgbClr val="FF0000"/>
                </a:solidFill>
                <a:sym typeface="Wingdings" pitchFamily="2" charset="2"/>
              </a:rPr>
              <a:t>retrieve.</a:t>
            </a:r>
            <a:r>
              <a:rPr lang="en-US" dirty="0">
                <a:solidFill>
                  <a:srgbClr val="FF0000"/>
                </a:solidFill>
                <a:sym typeface="Wingdings" pitchFamily="2" charset="2"/>
              </a:rPr>
              <a:t> You can sort of do Create, Update, Delete.</a:t>
            </a:r>
          </a:p>
          <a:p>
            <a:pPr marL="742950" lvl="1" indent="-285750">
              <a:buFont typeface="Arial" panose="020B0604020202020204" pitchFamily="34" charset="0"/>
              <a:buChar char="•"/>
            </a:pPr>
            <a:r>
              <a:rPr lang="en-US" dirty="0">
                <a:solidFill>
                  <a:srgbClr val="FF0000"/>
                </a:solidFill>
                <a:sym typeface="Wingdings" pitchFamily="2" charset="2"/>
              </a:rPr>
              <a:t>The SQL Language, which we will see, extends relational algebra.</a:t>
            </a:r>
            <a:endParaRPr lang="en-US" dirty="0">
              <a:solidFill>
                <a:srgbClr val="FF0000"/>
              </a:solidFill>
            </a:endParaRPr>
          </a:p>
        </p:txBody>
      </p:sp>
    </p:spTree>
    <p:extLst>
      <p:ext uri="{BB962C8B-B14F-4D97-AF65-F5344CB8AC3E}">
        <p14:creationId xmlns:p14="http://schemas.microsoft.com/office/powerpoint/2010/main" val="24547426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err="1"/>
              <a:t>roject</a:t>
            </a:r>
            <a:r>
              <a:rPr lang="en-US" altLang="en-US" dirty="0"/>
              <a: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5031972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42815493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23849986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1867383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250446"/>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dirty="0">
                <a:solidFill>
                  <a:schemeClr val="bg1"/>
                </a:solidFill>
              </a:rPr>
              <a:t>Introduction</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13288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42523675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Has an older version of the data from the recommended textbook.</a:t>
            </a:r>
            <a:br>
              <a:rPr lang="en-US" dirty="0"/>
            </a:br>
            <a:r>
              <a:rPr lang="en-US" sz="1200" dirty="0"/>
              <a:t>(</a:t>
            </a:r>
            <a:r>
              <a:rPr lang="en-US" sz="1200" dirty="0">
                <a:hlinkClick r:id="rId3"/>
              </a:rPr>
              <a:t>https://dbis-uibk.github.io/relax/calc/gist/4f7866c17624ca9dfa85ed2482078be8/relax-silberschatz-english.txt/0</a:t>
            </a:r>
            <a:r>
              <a:rPr lang="en-US" sz="1200" dirty="0"/>
              <a:t>)</a:t>
            </a:r>
          </a:p>
          <a:p>
            <a:pPr lvl="1"/>
            <a:r>
              <a:rPr lang="en-US" dirty="0"/>
              <a:t>You can also upload new data. </a:t>
            </a:r>
          </a:p>
          <a:p>
            <a:r>
              <a:rPr lang="en-US" dirty="0"/>
              <a:t>Some queries:</a:t>
            </a:r>
          </a:p>
          <a:p>
            <a:pPr lvl="1"/>
            <a:r>
              <a:rPr lang="el-GR" dirty="0"/>
              <a:t>σ </a:t>
            </a:r>
            <a:r>
              <a:rPr lang="en-US" dirty="0" err="1"/>
              <a:t>dept_name</a:t>
            </a:r>
            <a:r>
              <a:rPr lang="en-US" dirty="0"/>
              <a:t>='Comp. Sci.' ∨ </a:t>
            </a:r>
            <a:r>
              <a:rPr lang="en-US" dirty="0" err="1"/>
              <a:t>dept_name</a:t>
            </a:r>
            <a:r>
              <a:rPr lang="en-US" dirty="0"/>
              <a:t>='History' (department)</a:t>
            </a:r>
          </a:p>
          <a:p>
            <a:pPr lvl="1"/>
            <a:r>
              <a:rPr lang="el-GR" dirty="0"/>
              <a:t>π </a:t>
            </a:r>
            <a:r>
              <a:rPr lang="en-US" dirty="0"/>
              <a:t>name, </a:t>
            </a:r>
            <a:r>
              <a:rPr lang="en-US" dirty="0" err="1"/>
              <a:t>dept_name</a:t>
            </a:r>
            <a:r>
              <a:rPr lang="en-US" dirty="0"/>
              <a:t> (instructor)</a:t>
            </a:r>
          </a:p>
          <a:p>
            <a:pPr lvl="1"/>
            <a:r>
              <a:rPr lang="el-GR" dirty="0"/>
              <a:t>π </a:t>
            </a:r>
            <a:r>
              <a:rPr lang="en-US" dirty="0"/>
              <a:t>ID, name (</a:t>
            </a:r>
            <a:br>
              <a:rPr lang="en-US" dirty="0"/>
            </a:br>
            <a:r>
              <a:rPr lang="en-US" dirty="0"/>
              <a:t>	</a:t>
            </a:r>
            <a:r>
              <a:rPr lang="el-GR" dirty="0"/>
              <a:t>σ </a:t>
            </a:r>
            <a:r>
              <a:rPr lang="en-US" dirty="0" err="1"/>
              <a:t>dept_name</a:t>
            </a:r>
            <a:r>
              <a:rPr lang="en-US" dirty="0"/>
              <a:t>='Comp. Sci.' (instructor)</a:t>
            </a:r>
            <a:br>
              <a:rPr lang="en-US" dirty="0"/>
            </a:br>
            <a:r>
              <a:rPr lang="en-US" dirty="0"/>
              <a:t>)</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The Dreaded Relax Calculator</a:t>
            </a:r>
          </a:p>
        </p:txBody>
      </p:sp>
    </p:spTree>
    <p:extLst>
      <p:ext uri="{BB962C8B-B14F-4D97-AF65-F5344CB8AC3E}">
        <p14:creationId xmlns:p14="http://schemas.microsoft.com/office/powerpoint/2010/main" val="106584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76200" y="18097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SQL</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38299228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653322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Implement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4648200" y="590550"/>
            <a:ext cx="4343400" cy="2308324"/>
          </a:xfrm>
          <a:prstGeom prst="rect">
            <a:avLst/>
          </a:prstGeom>
        </p:spPr>
        <p:txBody>
          <a:bodyPr wrap="square">
            <a:spAutoFit/>
          </a:bodyPr>
          <a:lstStyle/>
          <a:p>
            <a:r>
              <a:rPr lang="el-GR" dirty="0">
                <a:solidFill>
                  <a:srgbClr val="FF0000"/>
                </a:solidFill>
              </a:rPr>
              <a:t>π</a:t>
            </a:r>
            <a:r>
              <a:rPr lang="el-GR" dirty="0"/>
              <a:t> </a:t>
            </a:r>
            <a:r>
              <a:rPr lang="en-US" dirty="0"/>
              <a:t>ID, name (</a:t>
            </a:r>
            <a:br>
              <a:rPr lang="en-US" dirty="0"/>
            </a:br>
            <a:r>
              <a:rPr lang="en-US" dirty="0"/>
              <a:t>	</a:t>
            </a:r>
            <a:r>
              <a:rPr lang="el-GR" dirty="0">
                <a:solidFill>
                  <a:srgbClr val="00B050"/>
                </a:solidFill>
              </a:rPr>
              <a:t>σ </a:t>
            </a:r>
            <a:r>
              <a:rPr lang="en-US" dirty="0" err="1">
                <a:solidFill>
                  <a:srgbClr val="00B050"/>
                </a:solidFill>
              </a:rPr>
              <a:t>dept_name</a:t>
            </a:r>
            <a:r>
              <a:rPr lang="en-US" dirty="0">
                <a:solidFill>
                  <a:srgbClr val="00B050"/>
                </a:solidFill>
              </a:rPr>
              <a:t>='Comp. Sci.' </a:t>
            </a:r>
            <a:r>
              <a:rPr lang="en-US" dirty="0"/>
              <a:t>(</a:t>
            </a:r>
            <a:r>
              <a:rPr lang="en-US" dirty="0">
                <a:solidFill>
                  <a:srgbClr val="0070C0"/>
                </a:solidFill>
              </a:rPr>
              <a:t>instructor</a:t>
            </a:r>
            <a:r>
              <a:rPr lang="en-US" dirty="0"/>
              <a:t>)</a:t>
            </a:r>
            <a:br>
              <a:rPr lang="en-US" dirty="0"/>
            </a:br>
            <a:r>
              <a:rPr lang="en-US" dirty="0"/>
              <a:t>)</a:t>
            </a:r>
          </a:p>
          <a:p>
            <a:pPr algn="ctr"/>
            <a:r>
              <a:rPr lang="en-US" dirty="0"/>
              <a:t>=</a:t>
            </a:r>
          </a:p>
          <a:p>
            <a:pPr algn="ctr"/>
            <a:endParaRPr lang="en-US" dirty="0"/>
          </a:p>
          <a:p>
            <a:r>
              <a:rPr lang="en-US" dirty="0">
                <a:solidFill>
                  <a:srgbClr val="FF0000"/>
                </a:solidFill>
              </a:rPr>
              <a:t>SELECT ID, name </a:t>
            </a:r>
            <a:r>
              <a:rPr lang="en-US" dirty="0"/>
              <a:t>FROM </a:t>
            </a:r>
            <a:r>
              <a:rPr lang="en-US" dirty="0">
                <a:solidFill>
                  <a:srgbClr val="0070C0"/>
                </a:solidFill>
              </a:rPr>
              <a:t>instructor</a:t>
            </a:r>
            <a:br>
              <a:rPr lang="en-US" dirty="0"/>
            </a:br>
            <a:r>
              <a:rPr lang="en-US" dirty="0"/>
              <a:t>	</a:t>
            </a:r>
            <a:r>
              <a:rPr lang="en-US" dirty="0">
                <a:solidFill>
                  <a:srgbClr val="00B050"/>
                </a:solidFill>
              </a:rPr>
              <a:t>WHERE</a:t>
            </a:r>
          </a:p>
          <a:p>
            <a:r>
              <a:rPr lang="en-US" dirty="0">
                <a:solidFill>
                  <a:srgbClr val="00B050"/>
                </a:solidFill>
              </a:rPr>
              <a:t>	</a:t>
            </a:r>
            <a:r>
              <a:rPr lang="en-US" dirty="0" err="1">
                <a:solidFill>
                  <a:srgbClr val="00B050"/>
                </a:solidFill>
              </a:rPr>
              <a:t>dept_name</a:t>
            </a:r>
            <a:r>
              <a:rPr lang="en-US" dirty="0">
                <a:solidFill>
                  <a:srgbClr val="00B050"/>
                </a:solidFill>
              </a:rPr>
              <a:t>=‘Comp. Sci.’</a:t>
            </a:r>
          </a:p>
        </p:txBody>
      </p:sp>
    </p:spTree>
    <p:extLst>
      <p:ext uri="{BB962C8B-B14F-4D97-AF65-F5344CB8AC3E}">
        <p14:creationId xmlns:p14="http://schemas.microsoft.com/office/powerpoint/2010/main" val="31155696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76200" y="18097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prstClr val="white"/>
                </a:solidFill>
                <a:effectLst/>
                <a:uLnTx/>
                <a:uFillTx/>
                <a:latin typeface="Calibri" charset="0"/>
                <a:ea typeface="ＭＳ Ｐゴシック" charset="-128"/>
                <a:cs typeface="+mn-cs"/>
              </a:rPr>
              <a:t>SQL</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W4111_001_2023_2: Lecture 1: Introduction, Course Overview, Foundational Concepts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7213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Logistics</a:t>
            </a:r>
          </a:p>
        </p:txBody>
      </p:sp>
      <p:sp>
        <p:nvSpPr>
          <p:cNvPr id="8" name="TextBox 9">
            <a:extLst>
              <a:ext uri="{FF2B5EF4-FFF2-40B4-BE49-F238E27FC236}">
                <a16:creationId xmlns:a16="http://schemas.microsoft.com/office/drawing/2014/main" id="{F799810B-D6BF-4138-BE91-C58B8A89E91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1265965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97A89-6895-724D-80A1-9FE5430EE9AE}"/>
              </a:ext>
            </a:extLst>
          </p:cNvPr>
          <p:cNvSpPr>
            <a:spLocks noGrp="1"/>
          </p:cNvSpPr>
          <p:nvPr>
            <p:ph idx="1"/>
          </p:nvPr>
        </p:nvSpPr>
        <p:spPr/>
        <p:txBody>
          <a:bodyPr/>
          <a:lstStyle/>
          <a:p>
            <a:r>
              <a:rPr lang="en-US" dirty="0"/>
              <a:t>Drawing a simple data model in </a:t>
            </a:r>
            <a:r>
              <a:rPr lang="en-US" dirty="0" err="1"/>
              <a:t>Lucidchart</a:t>
            </a:r>
            <a:r>
              <a:rPr lang="en-US" dirty="0"/>
              <a:t>.</a:t>
            </a:r>
          </a:p>
          <a:p>
            <a:r>
              <a:rPr lang="en-US" dirty="0"/>
              <a:t>Generating sample data in </a:t>
            </a:r>
            <a:r>
              <a:rPr lang="en-US" dirty="0" err="1"/>
              <a:t>Mockaroo</a:t>
            </a:r>
            <a:r>
              <a:rPr lang="en-US" dirty="0"/>
              <a:t>.</a:t>
            </a:r>
          </a:p>
          <a:p>
            <a:r>
              <a:rPr lang="en-US" dirty="0"/>
              <a:t>Loading CSV data using </a:t>
            </a:r>
            <a:r>
              <a:rPr lang="en-US" dirty="0" err="1"/>
              <a:t>DataGrip</a:t>
            </a:r>
            <a:r>
              <a:rPr lang="en-US" dirty="0"/>
              <a:t>.</a:t>
            </a:r>
          </a:p>
          <a:p>
            <a:r>
              <a:rPr lang="en-US" dirty="0"/>
              <a:t>Editing and modifying schema in SQL.</a:t>
            </a:r>
          </a:p>
          <a:p>
            <a:r>
              <a:rPr lang="en-US" dirty="0"/>
              <a:t>Running some queries.</a:t>
            </a:r>
          </a:p>
          <a:p>
            <a:r>
              <a:rPr lang="en-US" dirty="0"/>
              <a:t>Doing some relational algebra.</a:t>
            </a:r>
          </a:p>
        </p:txBody>
      </p:sp>
      <p:sp>
        <p:nvSpPr>
          <p:cNvPr id="3" name="Title 2">
            <a:extLst>
              <a:ext uri="{FF2B5EF4-FFF2-40B4-BE49-F238E27FC236}">
                <a16:creationId xmlns:a16="http://schemas.microsoft.com/office/drawing/2014/main" id="{8C1328C5-8BF0-0145-93CD-0FF06B78F6D4}"/>
              </a:ext>
            </a:extLst>
          </p:cNvPr>
          <p:cNvSpPr>
            <a:spLocks noGrp="1"/>
          </p:cNvSpPr>
          <p:nvPr>
            <p:ph type="title"/>
          </p:nvPr>
        </p:nvSpPr>
        <p:spPr/>
        <p:txBody>
          <a:bodyPr/>
          <a:lstStyle/>
          <a:p>
            <a:r>
              <a:rPr lang="en-US" dirty="0"/>
              <a:t>Switch to Demos: </a:t>
            </a:r>
            <a:r>
              <a:rPr lang="en-US" dirty="0" err="1"/>
              <a:t>Jupyter</a:t>
            </a:r>
            <a:r>
              <a:rPr lang="en-US" dirty="0"/>
              <a:t> Notebook and </a:t>
            </a:r>
            <a:r>
              <a:rPr lang="en-US" dirty="0" err="1"/>
              <a:t>DataGrip</a:t>
            </a:r>
            <a:endParaRPr lang="en-US" dirty="0"/>
          </a:p>
        </p:txBody>
      </p:sp>
    </p:spTree>
    <p:extLst>
      <p:ext uri="{BB962C8B-B14F-4D97-AF65-F5344CB8AC3E}">
        <p14:creationId xmlns:p14="http://schemas.microsoft.com/office/powerpoint/2010/main" val="25068716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End of Lecture</a:t>
            </a:r>
          </a:p>
          <a:p>
            <a:endParaRPr lang="en-US" altLang="en-US" dirty="0">
              <a:solidFill>
                <a:schemeClr val="bg1"/>
              </a:solidFill>
            </a:endParaRPr>
          </a:p>
          <a:p>
            <a:endParaRPr lang="en-US" altLang="en-US" dirty="0">
              <a:solidFill>
                <a:schemeClr val="bg1"/>
              </a:solidFill>
            </a:endParaRPr>
          </a:p>
          <a:p>
            <a:r>
              <a:rPr lang="en-US" altLang="en-US" dirty="0">
                <a:solidFill>
                  <a:schemeClr val="bg1"/>
                </a:solidFill>
              </a:rPr>
              <a:t>HW0 and HW1 will come out over the weekend.</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604655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52400" y="819150"/>
            <a:ext cx="8839200" cy="3810000"/>
          </a:xfrm>
        </p:spPr>
        <p:txBody>
          <a:bodyPr/>
          <a:lstStyle/>
          <a:p>
            <a:r>
              <a:rPr lang="en-US" sz="1800" dirty="0"/>
              <a:t>The administrative staff of the Dept. of Computer Science </a:t>
            </a:r>
            <a:r>
              <a:rPr lang="en-US" sz="1800" b="1" dirty="0"/>
              <a:t>directly</a:t>
            </a:r>
            <a:r>
              <a:rPr lang="en-US" sz="1800" dirty="0"/>
              <a:t> manages enrollment in the W4111 sections and the wait lists. This is true of several courses.</a:t>
            </a:r>
          </a:p>
          <a:p>
            <a:pPr lvl="1"/>
            <a:r>
              <a:rPr lang="en-US" sz="1600" dirty="0"/>
              <a:t>COMS W4111 is </a:t>
            </a:r>
            <a:r>
              <a:rPr lang="en-US" sz="1600" b="1" dirty="0"/>
              <a:t>ALWAYS</a:t>
            </a:r>
            <a:r>
              <a:rPr lang="en-US" sz="1600" dirty="0"/>
              <a:t> oversubscribed and has huge wait lists.</a:t>
            </a:r>
          </a:p>
          <a:p>
            <a:pPr lvl="1"/>
            <a:r>
              <a:rPr lang="en-US" sz="1600" dirty="0"/>
              <a:t>The course is a requirement for several majors and tracks.</a:t>
            </a:r>
          </a:p>
          <a:p>
            <a:pPr lvl="1"/>
            <a:r>
              <a:rPr lang="en-US" sz="1600" dirty="0"/>
              <a:t>There are </a:t>
            </a:r>
            <a:r>
              <a:rPr lang="en-US" sz="1600" b="1" dirty="0"/>
              <a:t>complex rules</a:t>
            </a:r>
            <a:r>
              <a:rPr lang="en-US" sz="1600" dirty="0"/>
              <a:t> about prioritizing students for course enrollment. </a:t>
            </a:r>
            <a:br>
              <a:rPr lang="en-US" sz="1600" dirty="0"/>
            </a:br>
            <a:endParaRPr lang="en-US" sz="1600" dirty="0"/>
          </a:p>
          <a:p>
            <a:r>
              <a:rPr lang="en-US" sz="1800" dirty="0"/>
              <a:t>Faculty follow department policies and do not manage waitlists, despite the info that identifies the waitlist as “Instructor Managed.”</a:t>
            </a:r>
            <a:br>
              <a:rPr lang="en-US" sz="1800" dirty="0"/>
            </a:br>
            <a:endParaRPr lang="en-US" sz="1800" dirty="0"/>
          </a:p>
          <a:p>
            <a:r>
              <a:rPr lang="en-US" sz="1800" dirty="0"/>
              <a:t>Contacts: You must work with administrative leaders on enrollment:</a:t>
            </a:r>
            <a:br>
              <a:rPr lang="en-US" sz="1800" dirty="0"/>
            </a:br>
            <a:r>
              <a:rPr lang="en-US" sz="1600" dirty="0"/>
              <a:t>Computer Science: Cynthia Meekins, </a:t>
            </a:r>
            <a:r>
              <a:rPr lang="en-US" sz="1600" u="sng" dirty="0">
                <a:hlinkClick r:id="rId2"/>
              </a:rPr>
              <a:t>cynthia@cs.columbia.edu</a:t>
            </a:r>
            <a:r>
              <a:rPr lang="en-US" sz="1600" dirty="0"/>
              <a:t>)</a:t>
            </a:r>
          </a:p>
          <a:p>
            <a:pPr marL="0" indent="0">
              <a:buNone/>
            </a:pPr>
            <a:endParaRPr lang="en-US" sz="1800" dirty="0"/>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Waitlist</a:t>
            </a:r>
          </a:p>
        </p:txBody>
      </p:sp>
    </p:spTree>
    <p:extLst>
      <p:ext uri="{BB962C8B-B14F-4D97-AF65-F5344CB8AC3E}">
        <p14:creationId xmlns:p14="http://schemas.microsoft.com/office/powerpoint/2010/main" val="835642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D3BA6-EB5B-A648-B266-B441AFEFE784}"/>
              </a:ext>
            </a:extLst>
          </p:cNvPr>
          <p:cNvSpPr>
            <a:spLocks noGrp="1"/>
          </p:cNvSpPr>
          <p:nvPr>
            <p:ph idx="1"/>
          </p:nvPr>
        </p:nvSpPr>
        <p:spPr>
          <a:xfrm>
            <a:off x="86284" y="514350"/>
            <a:ext cx="8839200" cy="4114800"/>
          </a:xfrm>
        </p:spPr>
        <p:txBody>
          <a:bodyPr/>
          <a:lstStyle/>
          <a:p>
            <a:pPr>
              <a:spcBef>
                <a:spcPts val="0"/>
              </a:spcBef>
              <a:spcAft>
                <a:spcPts val="300"/>
              </a:spcAft>
            </a:pPr>
            <a:r>
              <a:rPr lang="en-US" sz="1400" dirty="0"/>
              <a:t>Sessions:</a:t>
            </a:r>
          </a:p>
          <a:p>
            <a:pPr lvl="1">
              <a:spcBef>
                <a:spcPts val="0"/>
              </a:spcBef>
              <a:spcAft>
                <a:spcPts val="300"/>
              </a:spcAft>
            </a:pPr>
            <a:r>
              <a:rPr lang="en-US" sz="1200" dirty="0"/>
              <a:t>Lecture: (In-Person) Lecture: Friday, 10:10AM to 12:40PM (301 Uris Hall).</a:t>
            </a:r>
          </a:p>
          <a:p>
            <a:pPr lvl="1">
              <a:spcBef>
                <a:spcPts val="0"/>
              </a:spcBef>
              <a:spcAft>
                <a:spcPts val="300"/>
              </a:spcAft>
            </a:pPr>
            <a:r>
              <a:rPr lang="en-US" sz="1200" dirty="0"/>
              <a:t>Recitation: Periodic, optional, online recitations</a:t>
            </a:r>
          </a:p>
          <a:p>
            <a:pPr lvl="2">
              <a:spcBef>
                <a:spcPts val="0"/>
              </a:spcBef>
              <a:spcAft>
                <a:spcPts val="300"/>
              </a:spcAft>
            </a:pPr>
            <a:r>
              <a:rPr lang="en-US" sz="1000" dirty="0"/>
              <a:t>Either in-person/online or just online. Will announce in advance.</a:t>
            </a:r>
          </a:p>
          <a:p>
            <a:pPr lvl="2">
              <a:spcBef>
                <a:spcPts val="0"/>
              </a:spcBef>
              <a:spcAft>
                <a:spcPts val="300"/>
              </a:spcAft>
            </a:pPr>
            <a:r>
              <a:rPr lang="en-US" sz="1000" dirty="0"/>
              <a:t>Usually held when there is student interest, homework due, exams, etc.</a:t>
            </a:r>
          </a:p>
          <a:p>
            <a:pPr>
              <a:spcBef>
                <a:spcPts val="0"/>
              </a:spcBef>
              <a:spcAft>
                <a:spcPts val="300"/>
              </a:spcAft>
            </a:pPr>
            <a:r>
              <a:rPr lang="en-US" sz="1400" dirty="0"/>
              <a:t>Office hours: </a:t>
            </a:r>
          </a:p>
          <a:p>
            <a:pPr lvl="1">
              <a:spcBef>
                <a:spcPts val="0"/>
              </a:spcBef>
              <a:spcAft>
                <a:spcPts val="300"/>
              </a:spcAft>
            </a:pPr>
            <a:r>
              <a:rPr lang="en-US" sz="1200" dirty="0"/>
              <a:t>In-person: Friday: 8:30AM – 9:45AM  (Room TBD); and by-request as needed.</a:t>
            </a:r>
          </a:p>
          <a:p>
            <a:pPr lvl="1">
              <a:spcBef>
                <a:spcPts val="0"/>
              </a:spcBef>
              <a:spcAft>
                <a:spcPts val="300"/>
              </a:spcAft>
            </a:pPr>
            <a:r>
              <a:rPr lang="en-US" sz="1200" dirty="0"/>
              <a:t>Extra office hours: I hold a lot of extra office hours, usually based on workload around assignment due dates and exams.</a:t>
            </a:r>
          </a:p>
          <a:p>
            <a:pPr>
              <a:spcBef>
                <a:spcPts val="0"/>
              </a:spcBef>
              <a:spcAft>
                <a:spcPts val="300"/>
              </a:spcAft>
            </a:pPr>
            <a:r>
              <a:rPr lang="en-US" sz="1400" dirty="0"/>
              <a:t>Collaboration/contact:</a:t>
            </a:r>
          </a:p>
          <a:p>
            <a:pPr lvl="1">
              <a:spcBef>
                <a:spcPts val="0"/>
              </a:spcBef>
              <a:spcAft>
                <a:spcPts val="300"/>
              </a:spcAft>
            </a:pPr>
            <a:r>
              <a:rPr lang="en-US" sz="1200" dirty="0"/>
              <a:t>We will use </a:t>
            </a:r>
            <a:r>
              <a:rPr lang="en-US" sz="1200" dirty="0">
                <a:hlinkClick r:id="rId2"/>
              </a:rPr>
              <a:t>Ed Discussions</a:t>
            </a:r>
            <a:r>
              <a:rPr lang="en-US" sz="1200" dirty="0">
                <a:hlinkClick r:id="rId3"/>
              </a:rPr>
              <a:t>, </a:t>
            </a:r>
            <a:r>
              <a:rPr lang="en-US" sz="1200" dirty="0"/>
              <a:t>which is available from </a:t>
            </a:r>
            <a:r>
              <a:rPr lang="en-US" sz="1200" dirty="0" err="1"/>
              <a:t>CourseWorks</a:t>
            </a:r>
            <a:r>
              <a:rPr lang="en-US" sz="1200" dirty="0"/>
              <a:t>. You can get access from the side menu on the </a:t>
            </a:r>
            <a:r>
              <a:rPr lang="en-US" sz="1200" dirty="0" err="1"/>
              <a:t>CourseWorks</a:t>
            </a:r>
            <a:r>
              <a:rPr lang="en-US" sz="1200" dirty="0"/>
              <a:t> page for the class.</a:t>
            </a:r>
          </a:p>
          <a:p>
            <a:pPr lvl="1">
              <a:spcBef>
                <a:spcPts val="0"/>
              </a:spcBef>
              <a:spcAft>
                <a:spcPts val="300"/>
              </a:spcAft>
            </a:pPr>
            <a:r>
              <a:rPr lang="en-US" sz="1200" dirty="0"/>
              <a:t>I am usually monitoring </a:t>
            </a:r>
            <a:r>
              <a:rPr lang="en-US" sz="1200" dirty="0">
                <a:hlinkClick r:id="rId4"/>
              </a:rPr>
              <a:t>Slack</a:t>
            </a:r>
            <a:r>
              <a:rPr lang="en-US" sz="1200" dirty="0"/>
              <a:t>. Subscribe to the channel #w4111-f22</a:t>
            </a:r>
            <a:br>
              <a:rPr lang="en-US" sz="1200" dirty="0"/>
            </a:br>
            <a:r>
              <a:rPr lang="en-US" sz="1200" dirty="0"/>
              <a:t>(</a:t>
            </a:r>
            <a:r>
              <a:rPr lang="en-US" sz="1200" dirty="0">
                <a:hlinkClick r:id="rId4"/>
              </a:rPr>
              <a:t>https://join.slack.com/t/dff-columbia/shared_invite/zt-1mxup4vn5-EE2vyai0Si31mG7M7Wx0Zw</a:t>
            </a:r>
            <a:r>
              <a:rPr lang="en-US" sz="1200" dirty="0"/>
              <a:t>).</a:t>
            </a:r>
          </a:p>
          <a:p>
            <a:pPr lvl="1">
              <a:spcBef>
                <a:spcPts val="0"/>
              </a:spcBef>
              <a:spcAft>
                <a:spcPts val="300"/>
              </a:spcAft>
            </a:pPr>
            <a:r>
              <a:rPr lang="en-US" sz="1200" dirty="0"/>
              <a:t>The course lectures, sample code, etc. will be in a </a:t>
            </a:r>
            <a:r>
              <a:rPr lang="en-US" sz="1200" dirty="0">
                <a:hlinkClick r:id="rId5"/>
              </a:rPr>
              <a:t>GitHub</a:t>
            </a:r>
            <a:r>
              <a:rPr lang="en-US" sz="1200" dirty="0"/>
              <a:t> repository. </a:t>
            </a:r>
            <a:br>
              <a:rPr lang="en-US" sz="1200" dirty="0"/>
            </a:br>
            <a:r>
              <a:rPr lang="en-US" sz="1200" dirty="0"/>
              <a:t>(https://</a:t>
            </a:r>
            <a:r>
              <a:rPr lang="en-US" sz="1200" dirty="0" err="1"/>
              <a:t>github.com</a:t>
            </a:r>
            <a:r>
              <a:rPr lang="en-US" sz="1200" dirty="0"/>
              <a:t>/</a:t>
            </a:r>
            <a:r>
              <a:rPr lang="en-US" sz="1200" dirty="0" err="1"/>
              <a:t>donald</a:t>
            </a:r>
            <a:r>
              <a:rPr lang="en-US" sz="1200" dirty="0"/>
              <a:t>-f-</a:t>
            </a:r>
            <a:r>
              <a:rPr lang="en-US" sz="1200" dirty="0" err="1"/>
              <a:t>ferguson</a:t>
            </a:r>
            <a:r>
              <a:rPr lang="en-US" sz="1200" dirty="0"/>
              <a:t>/Intro-to-Databases-F22)</a:t>
            </a:r>
          </a:p>
          <a:p>
            <a:pPr lvl="1">
              <a:spcBef>
                <a:spcPts val="0"/>
              </a:spcBef>
              <a:spcAft>
                <a:spcPts val="300"/>
              </a:spcAft>
            </a:pPr>
            <a:r>
              <a:rPr lang="en-US" sz="1200" dirty="0"/>
              <a:t>The course </a:t>
            </a:r>
            <a:r>
              <a:rPr lang="en-US" sz="1200" dirty="0">
                <a:hlinkClick r:id="rId6"/>
              </a:rPr>
              <a:t>website</a:t>
            </a:r>
            <a:r>
              <a:rPr lang="en-US" sz="1200" dirty="0"/>
              <a:t> provides additional information. (</a:t>
            </a:r>
            <a:r>
              <a:rPr lang="en-US" sz="1200" dirty="0">
                <a:hlinkClick r:id="rId5"/>
              </a:rPr>
              <a:t>https://github.com/donald-f-ferguson/Intro_to_Databases_S23</a:t>
            </a:r>
            <a:r>
              <a:rPr lang="en-US" sz="1200" dirty="0"/>
              <a:t>).</a:t>
            </a:r>
          </a:p>
          <a:p>
            <a:pPr lvl="1">
              <a:spcBef>
                <a:spcPts val="0"/>
              </a:spcBef>
              <a:spcAft>
                <a:spcPts val="300"/>
              </a:spcAft>
            </a:pPr>
            <a:r>
              <a:rPr lang="en-US" sz="1200" dirty="0"/>
              <a:t>There is a </a:t>
            </a:r>
            <a:r>
              <a:rPr lang="en-US" sz="1200" dirty="0">
                <a:hlinkClick r:id="rId7"/>
              </a:rPr>
              <a:t>course calendar</a:t>
            </a:r>
            <a:r>
              <a:rPr lang="en-US" sz="1200" dirty="0"/>
              <a:t> with OHs, assignments, exams, … … (</a:t>
            </a:r>
            <a:r>
              <a:rPr lang="en-US" sz="1200" dirty="0">
                <a:hlinkClick r:id="rId7"/>
              </a:rPr>
              <a:t>https://bit.ly/W4111-S23-Calendar</a:t>
            </a:r>
            <a:r>
              <a:rPr lang="en-US" sz="1200" dirty="0"/>
              <a:t>) </a:t>
            </a:r>
          </a:p>
          <a:p>
            <a:pPr>
              <a:spcBef>
                <a:spcPts val="0"/>
              </a:spcBef>
              <a:spcAft>
                <a:spcPts val="300"/>
              </a:spcAft>
            </a:pPr>
            <a:r>
              <a:rPr lang="en-US" sz="1400" b="1" dirty="0">
                <a:solidFill>
                  <a:srgbClr val="FF0000"/>
                </a:solidFill>
              </a:rPr>
              <a:t>Note: Your health, safety and well-being are ALWAYS my primary concern.</a:t>
            </a:r>
            <a:br>
              <a:rPr lang="en-US" sz="1400" b="1" dirty="0">
                <a:solidFill>
                  <a:srgbClr val="FF0000"/>
                </a:solidFill>
              </a:rPr>
            </a:br>
            <a:r>
              <a:rPr lang="en-US" sz="1400" b="1" dirty="0">
                <a:solidFill>
                  <a:srgbClr val="FF0000"/>
                </a:solidFill>
              </a:rPr>
              <a:t>Speak to me if you need special considerations and I will do the best that I can.</a:t>
            </a:r>
          </a:p>
        </p:txBody>
      </p:sp>
      <p:sp>
        <p:nvSpPr>
          <p:cNvPr id="3" name="Title 2">
            <a:extLst>
              <a:ext uri="{FF2B5EF4-FFF2-40B4-BE49-F238E27FC236}">
                <a16:creationId xmlns:a16="http://schemas.microsoft.com/office/drawing/2014/main" id="{CC8917E7-F4D6-C444-90E2-64216BEA77F5}"/>
              </a:ext>
            </a:extLst>
          </p:cNvPr>
          <p:cNvSpPr>
            <a:spLocks noGrp="1"/>
          </p:cNvSpPr>
          <p:nvPr>
            <p:ph type="title"/>
          </p:nvPr>
        </p:nvSpPr>
        <p:spPr/>
        <p:txBody>
          <a:bodyPr/>
          <a:lstStyle/>
          <a:p>
            <a:r>
              <a:rPr lang="en-US" dirty="0"/>
              <a:t>Lecture Format, Recitation, Office Hours</a:t>
            </a:r>
          </a:p>
        </p:txBody>
      </p:sp>
    </p:spTree>
    <p:extLst>
      <p:ext uri="{BB962C8B-B14F-4D97-AF65-F5344CB8AC3E}">
        <p14:creationId xmlns:p14="http://schemas.microsoft.com/office/powerpoint/2010/main" val="1162834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71162</TotalTime>
  <Words>6820</Words>
  <Application>Microsoft Macintosh PowerPoint</Application>
  <PresentationFormat>On-screen Show (16:9)</PresentationFormat>
  <Paragraphs>712</Paragraphs>
  <Slides>71</Slides>
  <Notes>43</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71</vt:i4>
      </vt:variant>
    </vt:vector>
  </HeadingPairs>
  <TitlesOfParts>
    <vt:vector size="87" baseType="lpstr">
      <vt:lpstr>-apple-system</vt:lpstr>
      <vt:lpstr>Arial</vt:lpstr>
      <vt:lpstr>Arial</vt:lpstr>
      <vt:lpstr>Calibri</vt:lpstr>
      <vt:lpstr>Helvetica</vt:lpstr>
      <vt:lpstr>Helvetica Neue</vt:lpstr>
      <vt:lpstr>Monotype Sorts</vt:lpstr>
      <vt:lpstr>Museo For Dell</vt:lpstr>
      <vt:lpstr>Times New Roman</vt:lpstr>
      <vt:lpstr>Webdings</vt:lpstr>
      <vt:lpstr>Wingdings</vt:lpstr>
      <vt:lpstr>Office Theme</vt:lpstr>
      <vt:lpstr>2_db-5-grey</vt:lpstr>
      <vt:lpstr>3_db-5-grey</vt:lpstr>
      <vt:lpstr>4_db-5-grey</vt:lpstr>
      <vt:lpstr>5_db-5-grey</vt:lpstr>
      <vt:lpstr>PowerPoint Presentation</vt:lpstr>
      <vt:lpstr>PowerPoint Presentation</vt:lpstr>
      <vt:lpstr>PowerPoint Presentation</vt:lpstr>
      <vt:lpstr>PowerPoint Presentation</vt:lpstr>
      <vt:lpstr>Contents</vt:lpstr>
      <vt:lpstr>PowerPoint Presentation</vt:lpstr>
      <vt:lpstr>PowerPoint Presentation</vt:lpstr>
      <vt:lpstr>Waitlist</vt:lpstr>
      <vt:lpstr>Lecture Format, Recitation, Office Hours</vt:lpstr>
      <vt:lpstr>PowerPoint Presentation</vt:lpstr>
      <vt:lpstr>About your Instructor</vt:lpstr>
      <vt:lpstr>PowerPoint Presentation</vt:lpstr>
      <vt:lpstr>The Course</vt:lpstr>
      <vt:lpstr>Course Objectives</vt:lpstr>
      <vt:lpstr>The Course – Value and my Perspective</vt:lpstr>
      <vt:lpstr>Surprising Example</vt:lpstr>
      <vt:lpstr>Modules</vt:lpstr>
      <vt:lpstr>PowerPoint Presentation</vt:lpstr>
      <vt:lpstr>Course Resources and Development Environment</vt:lpstr>
      <vt:lpstr>PowerPoint Presentation</vt:lpstr>
      <vt:lpstr>Assignments, Exams, Grading</vt:lpstr>
      <vt:lpstr>To Program or Not To Program, ...</vt:lpstr>
      <vt:lpstr>Homework Assignments</vt:lpstr>
      <vt:lpstr>PowerPoint Presentation</vt:lpstr>
      <vt:lpstr>Lectures and Topics</vt:lpstr>
      <vt:lpstr>PowerPoint Presentation</vt:lpstr>
      <vt:lpstr>PowerPoint Presentation</vt:lpstr>
      <vt:lpstr>Problem Statement</vt:lpstr>
      <vt:lpstr>Design Phases</vt:lpstr>
      <vt:lpstr>Design Phases (Cont.)</vt:lpstr>
      <vt:lpstr>A Common and my Approach: Conceptual  Logical  Physical</vt:lpstr>
      <vt:lpstr>ER model -- Database Modeling</vt:lpstr>
      <vt:lpstr>Entity Sets</vt:lpstr>
      <vt:lpstr>Entity Sets -- instructor and student</vt:lpstr>
      <vt:lpstr>Relationship Sets</vt:lpstr>
      <vt:lpstr>Relationship Sets (Cont.)</vt:lpstr>
      <vt:lpstr>Representing Entity sets in ER Diagram</vt:lpstr>
      <vt:lpstr>Visual Notation – Many Notations</vt:lpstr>
      <vt:lpstr>Do a Slightly More complex University Database ER Model</vt:lpstr>
      <vt:lpstr>Notation has Precise Meaning</vt:lpstr>
      <vt:lpstr>What Does this Mean? Let’s Get Started</vt:lpstr>
      <vt:lpstr>ER model -- Database Modeling</vt:lpstr>
      <vt:lpstr>ER Model and ER Modeling</vt:lpstr>
      <vt:lpstr>ER Modeling – Reasonably Good Summary</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Start Building our Datamodel</vt:lpstr>
      <vt:lpstr>Relational Query Languages</vt:lpstr>
      <vt:lpstr>Relational Algebra</vt:lpstr>
      <vt:lpstr>Select Operation</vt:lpstr>
      <vt:lpstr>Select Operation (Cont.)</vt:lpstr>
      <vt:lpstr>Project Operation</vt:lpstr>
      <vt:lpstr>Project Operation (Cont.)</vt:lpstr>
      <vt:lpstr>Composition of Relational Operations</vt:lpstr>
      <vt:lpstr>The Dreaded Relax Calculator</vt:lpstr>
      <vt:lpstr>PowerPoint Presentation</vt:lpstr>
      <vt:lpstr>History</vt:lpstr>
      <vt:lpstr>SQL Parts</vt:lpstr>
      <vt:lpstr>SQL Language Statements</vt:lpstr>
      <vt:lpstr>Data Definition Language</vt:lpstr>
      <vt:lpstr>Create Table Construct</vt:lpstr>
      <vt:lpstr>PowerPoint Presentation</vt:lpstr>
      <vt:lpstr>Switch to Demos: Jupyter Notebook and DataGrip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563</cp:revision>
  <cp:lastPrinted>2018-11-15T21:01:50Z</cp:lastPrinted>
  <dcterms:created xsi:type="dcterms:W3CDTF">2010-04-12T23:12:02Z</dcterms:created>
  <dcterms:modified xsi:type="dcterms:W3CDTF">2023-01-14T12:43:40Z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